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256" r:id="rId2"/>
    <p:sldId id="328" r:id="rId3"/>
    <p:sldId id="330" r:id="rId4"/>
    <p:sldId id="281" r:id="rId5"/>
    <p:sldId id="343" r:id="rId6"/>
    <p:sldId id="342" r:id="rId7"/>
    <p:sldId id="336" r:id="rId8"/>
    <p:sldId id="344" r:id="rId9"/>
    <p:sldId id="340" r:id="rId10"/>
    <p:sldId id="337" r:id="rId11"/>
    <p:sldId id="345" r:id="rId12"/>
    <p:sldId id="339" r:id="rId13"/>
    <p:sldId id="280" r:id="rId14"/>
    <p:sldId id="331" r:id="rId15"/>
    <p:sldId id="282" r:id="rId16"/>
    <p:sldId id="278" r:id="rId17"/>
    <p:sldId id="283" r:id="rId18"/>
    <p:sldId id="285" r:id="rId19"/>
    <p:sldId id="292" r:id="rId20"/>
    <p:sldId id="287" r:id="rId21"/>
    <p:sldId id="288" r:id="rId22"/>
    <p:sldId id="293" r:id="rId23"/>
    <p:sldId id="302" r:id="rId24"/>
    <p:sldId id="303" r:id="rId25"/>
    <p:sldId id="274" r:id="rId26"/>
    <p:sldId id="315" r:id="rId27"/>
    <p:sldId id="294" r:id="rId28"/>
    <p:sldId id="316" r:id="rId29"/>
    <p:sldId id="317" r:id="rId30"/>
    <p:sldId id="286" r:id="rId31"/>
    <p:sldId id="289" r:id="rId32"/>
    <p:sldId id="257" r:id="rId33"/>
    <p:sldId id="264" r:id="rId34"/>
    <p:sldId id="290" r:id="rId35"/>
    <p:sldId id="263" r:id="rId36"/>
    <p:sldId id="266" r:id="rId37"/>
    <p:sldId id="267" r:id="rId38"/>
    <p:sldId id="327" r:id="rId39"/>
    <p:sldId id="275" r:id="rId40"/>
    <p:sldId id="276" r:id="rId41"/>
    <p:sldId id="304" r:id="rId42"/>
    <p:sldId id="277" r:id="rId43"/>
    <p:sldId id="305" r:id="rId44"/>
    <p:sldId id="301" r:id="rId45"/>
    <p:sldId id="308" r:id="rId46"/>
    <p:sldId id="309" r:id="rId47"/>
    <p:sldId id="306" r:id="rId48"/>
    <p:sldId id="310" r:id="rId49"/>
    <p:sldId id="311" r:id="rId50"/>
    <p:sldId id="318" r:id="rId51"/>
    <p:sldId id="313" r:id="rId52"/>
    <p:sldId id="312" r:id="rId53"/>
    <p:sldId id="321" r:id="rId54"/>
    <p:sldId id="319" r:id="rId55"/>
    <p:sldId id="320" r:id="rId56"/>
    <p:sldId id="322" r:id="rId57"/>
    <p:sldId id="323" r:id="rId58"/>
    <p:sldId id="324" r:id="rId59"/>
    <p:sldId id="299" r:id="rId60"/>
    <p:sldId id="300" r:id="rId61"/>
  </p:sldIdLst>
  <p:sldSz cx="9906000" cy="6858000" type="A4"/>
  <p:notesSz cx="6858000" cy="9144000"/>
  <p:defaultTextStyle>
    <a:defPPr>
      <a:defRPr lang="ru-RU"/>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4" algn="l" defTabSz="914342" rtl="0" eaLnBrk="1" latinLnBrk="0" hangingPunct="1">
      <a:defRPr sz="1800" kern="1200">
        <a:solidFill>
          <a:schemeClr val="tx1"/>
        </a:solidFill>
        <a:latin typeface="+mn-lt"/>
        <a:ea typeface="+mn-ea"/>
        <a:cs typeface="+mn-cs"/>
      </a:defRPr>
    </a:lvl5pPr>
    <a:lvl6pPr marL="2285855" algn="l" defTabSz="914342" rtl="0" eaLnBrk="1" latinLnBrk="0" hangingPunct="1">
      <a:defRPr sz="1800" kern="1200">
        <a:solidFill>
          <a:schemeClr val="tx1"/>
        </a:solidFill>
        <a:latin typeface="+mn-lt"/>
        <a:ea typeface="+mn-ea"/>
        <a:cs typeface="+mn-cs"/>
      </a:defRPr>
    </a:lvl6pPr>
    <a:lvl7pPr marL="2743026" algn="l" defTabSz="914342" rtl="0" eaLnBrk="1" latinLnBrk="0" hangingPunct="1">
      <a:defRPr sz="1800" kern="1200">
        <a:solidFill>
          <a:schemeClr val="tx1"/>
        </a:solidFill>
        <a:latin typeface="+mn-lt"/>
        <a:ea typeface="+mn-ea"/>
        <a:cs typeface="+mn-cs"/>
      </a:defRPr>
    </a:lvl7pPr>
    <a:lvl8pPr marL="3200198" algn="l" defTabSz="914342" rtl="0" eaLnBrk="1" latinLnBrk="0" hangingPunct="1">
      <a:defRPr sz="1800" kern="1200">
        <a:solidFill>
          <a:schemeClr val="tx1"/>
        </a:solidFill>
        <a:latin typeface="+mn-lt"/>
        <a:ea typeface="+mn-ea"/>
        <a:cs typeface="+mn-cs"/>
      </a:defRPr>
    </a:lvl8pPr>
    <a:lvl9pPr marL="3657369" algn="l" defTabSz="914342"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CC00CC"/>
    <a:srgbClr val="9966FF"/>
    <a:srgbClr val="CCCC00"/>
    <a:srgbClr val="00CC99"/>
    <a:srgbClr val="004F8A"/>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0" d="100"/>
          <a:sy n="110" d="100"/>
        </p:scale>
        <p:origin x="-72" y="-7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5010" y="0"/>
            <a:ext cx="2971800" cy="457200"/>
          </a:xfrm>
          <a:prstGeom prst="rect">
            <a:avLst/>
          </a:prstGeom>
        </p:spPr>
        <p:txBody>
          <a:bodyPr vert="horz" lIns="91440" tIns="45720" rIns="91440" bIns="45720" rtlCol="0"/>
          <a:lstStyle>
            <a:lvl1pPr algn="r">
              <a:defRPr sz="1200"/>
            </a:lvl1pPr>
          </a:lstStyle>
          <a:p>
            <a:fld id="{3D79A3B7-0DDA-45EC-AE2A-5FA731782A86}" type="datetimeFigureOut">
              <a:rPr lang="ru-RU" smtClean="0"/>
              <a:t>02.10.2015</a:t>
            </a:fld>
            <a:endParaRPr lang="ru-RU"/>
          </a:p>
        </p:txBody>
      </p:sp>
      <p:sp>
        <p:nvSpPr>
          <p:cNvPr id="4" name="Нижний колонтитул 3"/>
          <p:cNvSpPr>
            <a:spLocks noGrp="1"/>
          </p:cNvSpPr>
          <p:nvPr>
            <p:ph type="ftr" sz="quarter" idx="2"/>
          </p:nvPr>
        </p:nvSpPr>
        <p:spPr>
          <a:xfrm>
            <a:off x="0" y="8684684"/>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5010" y="8684684"/>
            <a:ext cx="2971800" cy="457200"/>
          </a:xfrm>
          <a:prstGeom prst="rect">
            <a:avLst/>
          </a:prstGeom>
        </p:spPr>
        <p:txBody>
          <a:bodyPr vert="horz" lIns="91440" tIns="45720" rIns="91440" bIns="45720" rtlCol="0" anchor="b"/>
          <a:lstStyle>
            <a:lvl1pPr algn="r">
              <a:defRPr sz="1200"/>
            </a:lvl1pPr>
          </a:lstStyle>
          <a:p>
            <a:fld id="{62A722F3-0FD2-4049-8603-0307332D6660}" type="slidenum">
              <a:rPr lang="ru-RU" smtClean="0"/>
              <a:t>‹#›</a:t>
            </a:fld>
            <a:endParaRPr lang="ru-RU"/>
          </a:p>
        </p:txBody>
      </p:sp>
    </p:spTree>
    <p:extLst>
      <p:ext uri="{BB962C8B-B14F-4D97-AF65-F5344CB8AC3E}">
        <p14:creationId xmlns:p14="http://schemas.microsoft.com/office/powerpoint/2010/main" val="295767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2B88C9-FE33-421C-B408-23F5023E915B}" type="datetimeFigureOut">
              <a:rPr lang="ru-RU" smtClean="0"/>
              <a:t>02.10.2015</a:t>
            </a:fld>
            <a:endParaRPr lang="ru-RU"/>
          </a:p>
        </p:txBody>
      </p:sp>
      <p:sp>
        <p:nvSpPr>
          <p:cNvPr id="4" name="Образ слайда 3"/>
          <p:cNvSpPr>
            <a:spLocks noGrp="1" noRot="1" noChangeAspect="1"/>
          </p:cNvSpPr>
          <p:nvPr>
            <p:ph type="sldImg" idx="2"/>
          </p:nvPr>
        </p:nvSpPr>
        <p:spPr>
          <a:xfrm>
            <a:off x="954088" y="685800"/>
            <a:ext cx="4951412"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4AB177-B99E-4BE2-A978-C57D0498E671}" type="slidenum">
              <a:rPr lang="ru-RU" smtClean="0"/>
              <a:t>‹#›</a:t>
            </a:fld>
            <a:endParaRPr lang="ru-RU"/>
          </a:p>
        </p:txBody>
      </p:sp>
    </p:spTree>
    <p:extLst>
      <p:ext uri="{BB962C8B-B14F-4D97-AF65-F5344CB8AC3E}">
        <p14:creationId xmlns:p14="http://schemas.microsoft.com/office/powerpoint/2010/main" val="3453513126"/>
      </p:ext>
    </p:extLst>
  </p:cSld>
  <p:clrMap bg1="lt1" tx1="dk1" bg2="lt2" tx2="dk2" accent1="accent1" accent2="accent2" accent3="accent3" accent4="accent4" accent5="accent5" accent6="accent6" hlink="hlink" folHlink="folHlink"/>
  <p:notesStyle>
    <a:lvl1pPr marL="0" algn="l" defTabSz="914342" rtl="0" eaLnBrk="1" latinLnBrk="0" hangingPunct="1">
      <a:defRPr sz="1200" kern="1200">
        <a:solidFill>
          <a:schemeClr val="tx1"/>
        </a:solidFill>
        <a:latin typeface="+mn-lt"/>
        <a:ea typeface="+mn-ea"/>
        <a:cs typeface="+mn-cs"/>
      </a:defRPr>
    </a:lvl1pPr>
    <a:lvl2pPr marL="457171" algn="l" defTabSz="914342" rtl="0" eaLnBrk="1" latinLnBrk="0" hangingPunct="1">
      <a:defRPr sz="1200" kern="1200">
        <a:solidFill>
          <a:schemeClr val="tx1"/>
        </a:solidFill>
        <a:latin typeface="+mn-lt"/>
        <a:ea typeface="+mn-ea"/>
        <a:cs typeface="+mn-cs"/>
      </a:defRPr>
    </a:lvl2pPr>
    <a:lvl3pPr marL="914342" algn="l" defTabSz="914342" rtl="0" eaLnBrk="1" latinLnBrk="0" hangingPunct="1">
      <a:defRPr sz="1200" kern="1200">
        <a:solidFill>
          <a:schemeClr val="tx1"/>
        </a:solidFill>
        <a:latin typeface="+mn-lt"/>
        <a:ea typeface="+mn-ea"/>
        <a:cs typeface="+mn-cs"/>
      </a:defRPr>
    </a:lvl3pPr>
    <a:lvl4pPr marL="1371513" algn="l" defTabSz="914342" rtl="0" eaLnBrk="1" latinLnBrk="0" hangingPunct="1">
      <a:defRPr sz="1200" kern="1200">
        <a:solidFill>
          <a:schemeClr val="tx1"/>
        </a:solidFill>
        <a:latin typeface="+mn-lt"/>
        <a:ea typeface="+mn-ea"/>
        <a:cs typeface="+mn-cs"/>
      </a:defRPr>
    </a:lvl4pPr>
    <a:lvl5pPr marL="1828684" algn="l" defTabSz="914342" rtl="0" eaLnBrk="1" latinLnBrk="0" hangingPunct="1">
      <a:defRPr sz="1200" kern="1200">
        <a:solidFill>
          <a:schemeClr val="tx1"/>
        </a:solidFill>
        <a:latin typeface="+mn-lt"/>
        <a:ea typeface="+mn-ea"/>
        <a:cs typeface="+mn-cs"/>
      </a:defRPr>
    </a:lvl5pPr>
    <a:lvl6pPr marL="2285855" algn="l" defTabSz="914342" rtl="0" eaLnBrk="1" latinLnBrk="0" hangingPunct="1">
      <a:defRPr sz="1200" kern="1200">
        <a:solidFill>
          <a:schemeClr val="tx1"/>
        </a:solidFill>
        <a:latin typeface="+mn-lt"/>
        <a:ea typeface="+mn-ea"/>
        <a:cs typeface="+mn-cs"/>
      </a:defRPr>
    </a:lvl6pPr>
    <a:lvl7pPr marL="2743026" algn="l" defTabSz="914342" rtl="0" eaLnBrk="1" latinLnBrk="0" hangingPunct="1">
      <a:defRPr sz="1200" kern="1200">
        <a:solidFill>
          <a:schemeClr val="tx1"/>
        </a:solidFill>
        <a:latin typeface="+mn-lt"/>
        <a:ea typeface="+mn-ea"/>
        <a:cs typeface="+mn-cs"/>
      </a:defRPr>
    </a:lvl7pPr>
    <a:lvl8pPr marL="3200198" algn="l" defTabSz="914342" rtl="0" eaLnBrk="1" latinLnBrk="0" hangingPunct="1">
      <a:defRPr sz="1200" kern="1200">
        <a:solidFill>
          <a:schemeClr val="tx1"/>
        </a:solidFill>
        <a:latin typeface="+mn-lt"/>
        <a:ea typeface="+mn-ea"/>
        <a:cs typeface="+mn-cs"/>
      </a:defRPr>
    </a:lvl8pPr>
    <a:lvl9pPr marL="3657369" algn="l" defTabSz="9143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15FE8C-A708-465E-B78E-F5446E748BA0}" type="slidenum">
              <a:rPr lang="ru-RU" smtClean="0"/>
              <a:pPr eaLnBrk="1" hangingPunct="1"/>
              <a:t>3</a:t>
            </a:fld>
            <a:endParaRPr lang="ru-RU" smtClean="0"/>
          </a:p>
        </p:txBody>
      </p:sp>
      <p:sp>
        <p:nvSpPr>
          <p:cNvPr id="54275" name="Rectangle 2"/>
          <p:cNvSpPr>
            <a:spLocks noGrp="1" noRot="1" noChangeAspect="1" noChangeArrowheads="1" noTextEdit="1"/>
          </p:cNvSpPr>
          <p:nvPr>
            <p:ph type="sldImg"/>
          </p:nvPr>
        </p:nvSpPr>
        <p:spPr>
          <a:xfrm>
            <a:off x="954088" y="685800"/>
            <a:ext cx="4951412" cy="342900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D63415A-0368-4F47-944D-6521EC144F81}" type="slidenum">
              <a:rPr lang="ru-RU" smtClean="0"/>
              <a:pPr eaLnBrk="1" hangingPunct="1"/>
              <a:t>60</a:t>
            </a:fld>
            <a:endParaRPr lang="ru-RU" smtClean="0"/>
          </a:p>
        </p:txBody>
      </p:sp>
      <p:sp>
        <p:nvSpPr>
          <p:cNvPr id="96259" name="Rectangle 2"/>
          <p:cNvSpPr>
            <a:spLocks noGrp="1" noRot="1" noChangeAspect="1" noChangeArrowheads="1" noTextEdit="1"/>
          </p:cNvSpPr>
          <p:nvPr>
            <p:ph type="sldImg"/>
          </p:nvPr>
        </p:nvSpPr>
        <p:spPr>
          <a:xfrm>
            <a:off x="954088" y="685800"/>
            <a:ext cx="4951412" cy="3429000"/>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290E754-28E7-40FA-88D5-0591D14F0046}" type="slidenum">
              <a:rPr lang="ru-RU" smtClean="0"/>
              <a:pPr eaLnBrk="1" hangingPunct="1"/>
              <a:t>6</a:t>
            </a:fld>
            <a:endParaRPr lang="ru-RU" smtClean="0"/>
          </a:p>
        </p:txBody>
      </p:sp>
      <p:sp>
        <p:nvSpPr>
          <p:cNvPr id="90115" name="Rectangle 2"/>
          <p:cNvSpPr>
            <a:spLocks noGrp="1" noRot="1" noChangeAspect="1" noChangeArrowheads="1" noTextEdit="1"/>
          </p:cNvSpPr>
          <p:nvPr>
            <p:ph type="sldImg"/>
          </p:nvPr>
        </p:nvSpPr>
        <p:spPr>
          <a:xfrm>
            <a:off x="954088" y="685800"/>
            <a:ext cx="4951412" cy="3429000"/>
          </a:xfrm>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F27926D-735B-4920-A5F5-55FFBC52C444}" type="slidenum">
              <a:rPr lang="ru-RU" smtClean="0"/>
              <a:pPr eaLnBrk="1" hangingPunct="1"/>
              <a:t>13</a:t>
            </a:fld>
            <a:endParaRPr lang="ru-RU" smtClean="0"/>
          </a:p>
        </p:txBody>
      </p:sp>
      <p:sp>
        <p:nvSpPr>
          <p:cNvPr id="55299" name="Rectangle 2"/>
          <p:cNvSpPr>
            <a:spLocks noGrp="1" noRot="1" noChangeAspect="1" noChangeArrowheads="1" noTextEdit="1"/>
          </p:cNvSpPr>
          <p:nvPr>
            <p:ph type="sldImg"/>
          </p:nvPr>
        </p:nvSpPr>
        <p:spPr>
          <a:xfrm>
            <a:off x="954088" y="685800"/>
            <a:ext cx="4951412" cy="342900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77D7064-00A7-4341-B844-242FF37C001A}" type="slidenum">
              <a:rPr lang="ru-RU" smtClean="0"/>
              <a:pPr eaLnBrk="1" hangingPunct="1"/>
              <a:t>19</a:t>
            </a:fld>
            <a:endParaRPr lang="ru-RU" smtClean="0"/>
          </a:p>
        </p:txBody>
      </p:sp>
      <p:sp>
        <p:nvSpPr>
          <p:cNvPr id="56323" name="Rectangle 2"/>
          <p:cNvSpPr>
            <a:spLocks noGrp="1" noRot="1" noChangeAspect="1" noChangeArrowheads="1" noTextEdit="1"/>
          </p:cNvSpPr>
          <p:nvPr>
            <p:ph type="sldImg"/>
          </p:nvPr>
        </p:nvSpPr>
        <p:spPr>
          <a:xfrm>
            <a:off x="954088" y="685800"/>
            <a:ext cx="4951412" cy="342900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C8753A-262A-4BFB-BA19-6B2F373558FB}" type="slidenum">
              <a:rPr lang="ru-RU" smtClean="0"/>
              <a:pPr eaLnBrk="1" hangingPunct="1"/>
              <a:t>22</a:t>
            </a:fld>
            <a:endParaRPr lang="ru-RU" smtClean="0"/>
          </a:p>
        </p:txBody>
      </p:sp>
      <p:sp>
        <p:nvSpPr>
          <p:cNvPr id="87043" name="Rectangle 2"/>
          <p:cNvSpPr>
            <a:spLocks noGrp="1" noRot="1" noChangeAspect="1" noChangeArrowheads="1" noTextEdit="1"/>
          </p:cNvSpPr>
          <p:nvPr>
            <p:ph type="sldImg"/>
          </p:nvPr>
        </p:nvSpPr>
        <p:spPr>
          <a:xfrm>
            <a:off x="954088" y="685800"/>
            <a:ext cx="4951412" cy="3429000"/>
          </a:xfrm>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DB896C5-899F-4A8D-A99A-9458069756BE}" type="slidenum">
              <a:rPr lang="ru-RU" smtClean="0"/>
              <a:pPr eaLnBrk="1" hangingPunct="1"/>
              <a:t>27</a:t>
            </a:fld>
            <a:endParaRPr lang="ru-RU" smtClean="0"/>
          </a:p>
        </p:txBody>
      </p:sp>
      <p:sp>
        <p:nvSpPr>
          <p:cNvPr id="88067" name="Rectangle 2"/>
          <p:cNvSpPr>
            <a:spLocks noGrp="1" noRot="1" noChangeAspect="1" noChangeArrowheads="1" noTextEdit="1"/>
          </p:cNvSpPr>
          <p:nvPr>
            <p:ph type="sldImg"/>
          </p:nvPr>
        </p:nvSpPr>
        <p:spPr>
          <a:xfrm>
            <a:off x="954088" y="685800"/>
            <a:ext cx="4951412" cy="3429000"/>
          </a:xfrm>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449E2F-DF9C-46C3-9833-0E4E500EAE84}" type="slidenum">
              <a:rPr lang="ru-RU" smtClean="0"/>
              <a:pPr eaLnBrk="1" hangingPunct="1"/>
              <a:t>30</a:t>
            </a:fld>
            <a:endParaRPr lang="ru-RU" smtClean="0"/>
          </a:p>
        </p:txBody>
      </p:sp>
      <p:sp>
        <p:nvSpPr>
          <p:cNvPr id="67587" name="Rectangle 2"/>
          <p:cNvSpPr>
            <a:spLocks noGrp="1" noRot="1" noChangeAspect="1" noChangeArrowheads="1" noTextEdit="1"/>
          </p:cNvSpPr>
          <p:nvPr>
            <p:ph type="sldImg"/>
          </p:nvPr>
        </p:nvSpPr>
        <p:spPr>
          <a:xfrm>
            <a:off x="954088" y="685800"/>
            <a:ext cx="4951412" cy="3429000"/>
          </a:xfrm>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54088" y="685800"/>
            <a:ext cx="4951412"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B4AB177-B99E-4BE2-A978-C57D0498E671}" type="slidenum">
              <a:rPr lang="ru-RU" smtClean="0"/>
              <a:t>48</a:t>
            </a:fld>
            <a:endParaRPr lang="ru-RU"/>
          </a:p>
        </p:txBody>
      </p:sp>
    </p:spTree>
    <p:extLst>
      <p:ext uri="{BB962C8B-B14F-4D97-AF65-F5344CB8AC3E}">
        <p14:creationId xmlns:p14="http://schemas.microsoft.com/office/powerpoint/2010/main" val="31452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8A67283-6EBA-4787-B5AD-2C685F82B77B}" type="slidenum">
              <a:rPr lang="ru-RU" smtClean="0"/>
              <a:pPr eaLnBrk="1" hangingPunct="1"/>
              <a:t>50</a:t>
            </a:fld>
            <a:endParaRPr lang="ru-RU" smtClean="0"/>
          </a:p>
        </p:txBody>
      </p:sp>
      <p:sp>
        <p:nvSpPr>
          <p:cNvPr id="91139" name="Rectangle 2"/>
          <p:cNvSpPr>
            <a:spLocks noGrp="1" noRot="1" noChangeAspect="1" noChangeArrowheads="1" noTextEdit="1"/>
          </p:cNvSpPr>
          <p:nvPr>
            <p:ph type="sldImg"/>
          </p:nvPr>
        </p:nvSpPr>
        <p:spPr>
          <a:xfrm>
            <a:off x="954088" y="685800"/>
            <a:ext cx="4951412" cy="3429000"/>
          </a:xfrm>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7"/>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1"/>
            <a:ext cx="6934200" cy="1752600"/>
          </a:xfrm>
        </p:spPr>
        <p:txBody>
          <a:bodyPr/>
          <a:lstStyle>
            <a:lvl1pPr marL="0" indent="0" algn="ctr">
              <a:buNone/>
              <a:defRPr>
                <a:solidFill>
                  <a:schemeClr val="tx1">
                    <a:tint val="75000"/>
                  </a:schemeClr>
                </a:solidFill>
              </a:defRPr>
            </a:lvl1pPr>
            <a:lvl2pPr marL="457171" indent="0" algn="ctr">
              <a:buNone/>
              <a:defRPr>
                <a:solidFill>
                  <a:schemeClr val="tx1">
                    <a:tint val="75000"/>
                  </a:schemeClr>
                </a:solidFill>
              </a:defRPr>
            </a:lvl2pPr>
            <a:lvl3pPr marL="914342" indent="0" algn="ctr">
              <a:buNone/>
              <a:defRPr>
                <a:solidFill>
                  <a:schemeClr val="tx1">
                    <a:tint val="75000"/>
                  </a:schemeClr>
                </a:solidFill>
              </a:defRPr>
            </a:lvl3pPr>
            <a:lvl4pPr marL="1371513" indent="0" algn="ctr">
              <a:buNone/>
              <a:defRPr>
                <a:solidFill>
                  <a:schemeClr val="tx1">
                    <a:tint val="75000"/>
                  </a:schemeClr>
                </a:solidFill>
              </a:defRPr>
            </a:lvl4pPr>
            <a:lvl5pPr marL="1828684" indent="0" algn="ctr">
              <a:buNone/>
              <a:defRPr>
                <a:solidFill>
                  <a:schemeClr val="tx1">
                    <a:tint val="75000"/>
                  </a:schemeClr>
                </a:solidFill>
              </a:defRPr>
            </a:lvl5pPr>
            <a:lvl6pPr marL="2285855" indent="0" algn="ctr">
              <a:buNone/>
              <a:defRPr>
                <a:solidFill>
                  <a:schemeClr val="tx1">
                    <a:tint val="75000"/>
                  </a:schemeClr>
                </a:solidFill>
              </a:defRPr>
            </a:lvl6pPr>
            <a:lvl7pPr marL="2743026" indent="0" algn="ctr">
              <a:buNone/>
              <a:defRPr>
                <a:solidFill>
                  <a:schemeClr val="tx1">
                    <a:tint val="75000"/>
                  </a:schemeClr>
                </a:solidFill>
              </a:defRPr>
            </a:lvl7pPr>
            <a:lvl8pPr marL="3200198" indent="0" algn="ctr">
              <a:buNone/>
              <a:defRPr>
                <a:solidFill>
                  <a:schemeClr val="tx1">
                    <a:tint val="75000"/>
                  </a:schemeClr>
                </a:solidFill>
              </a:defRPr>
            </a:lvl8pPr>
            <a:lvl9pPr marL="365736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40"/>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40"/>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2"/>
            <a:ext cx="84201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71" indent="0">
              <a:buNone/>
              <a:defRPr sz="1800">
                <a:solidFill>
                  <a:schemeClr val="tx1">
                    <a:tint val="75000"/>
                  </a:schemeClr>
                </a:solidFill>
              </a:defRPr>
            </a:lvl2pPr>
            <a:lvl3pPr marL="914342" indent="0">
              <a:buNone/>
              <a:defRPr sz="1600">
                <a:solidFill>
                  <a:schemeClr val="tx1">
                    <a:tint val="75000"/>
                  </a:schemeClr>
                </a:solidFill>
              </a:defRPr>
            </a:lvl3pPr>
            <a:lvl4pPr marL="1371513" indent="0">
              <a:buNone/>
              <a:defRPr sz="1400">
                <a:solidFill>
                  <a:schemeClr val="tx1">
                    <a:tint val="75000"/>
                  </a:schemeClr>
                </a:solidFill>
              </a:defRPr>
            </a:lvl4pPr>
            <a:lvl5pPr marL="1828684" indent="0">
              <a:buNone/>
              <a:defRPr sz="1400">
                <a:solidFill>
                  <a:schemeClr val="tx1">
                    <a:tint val="75000"/>
                  </a:schemeClr>
                </a:solidFill>
              </a:defRPr>
            </a:lvl5pPr>
            <a:lvl6pPr marL="2285855" indent="0">
              <a:buNone/>
              <a:defRPr sz="1400">
                <a:solidFill>
                  <a:schemeClr val="tx1">
                    <a:tint val="75000"/>
                  </a:schemeClr>
                </a:solidFill>
              </a:defRPr>
            </a:lvl6pPr>
            <a:lvl7pPr marL="2743026" indent="0">
              <a:buNone/>
              <a:defRPr sz="1400">
                <a:solidFill>
                  <a:schemeClr val="tx1">
                    <a:tint val="75000"/>
                  </a:schemeClr>
                </a:solidFill>
              </a:defRPr>
            </a:lvl7pPr>
            <a:lvl8pPr marL="3200198" indent="0">
              <a:buNone/>
              <a:defRPr sz="1400">
                <a:solidFill>
                  <a:schemeClr val="tx1">
                    <a:tint val="75000"/>
                  </a:schemeClr>
                </a:solidFill>
              </a:defRPr>
            </a:lvl8pPr>
            <a:lvl9pPr marL="365736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2"/>
          </a:xfrm>
        </p:spPr>
        <p:txBody>
          <a:bodyPr anchor="b"/>
          <a:lstStyle>
            <a:lvl1pPr marL="0" indent="0">
              <a:buNone/>
              <a:defRPr sz="24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1" y="1535113"/>
            <a:ext cx="4378590" cy="639762"/>
          </a:xfrm>
        </p:spPr>
        <p:txBody>
          <a:bodyPr anchor="b"/>
          <a:lstStyle>
            <a:lvl1pPr marL="0" indent="0">
              <a:buNone/>
              <a:defRPr sz="24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872972"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0" y="1435101"/>
            <a:ext cx="3259006" cy="4691063"/>
          </a:xfrm>
        </p:spPr>
        <p:txBody>
          <a:bodyPr/>
          <a:lstStyle>
            <a:lvl1pPr marL="0" indent="0">
              <a:buNone/>
              <a:defRPr sz="1400"/>
            </a:lvl1pPr>
            <a:lvl2pPr marL="457171" indent="0">
              <a:buNone/>
              <a:defRPr sz="1200"/>
            </a:lvl2pPr>
            <a:lvl3pPr marL="914342" indent="0">
              <a:buNone/>
              <a:defRPr sz="1000"/>
            </a:lvl3pPr>
            <a:lvl4pPr marL="1371513" indent="0">
              <a:buNone/>
              <a:defRPr sz="900"/>
            </a:lvl4pPr>
            <a:lvl5pPr marL="1828684" indent="0">
              <a:buNone/>
              <a:defRPr sz="900"/>
            </a:lvl5pPr>
            <a:lvl6pPr marL="2285855" indent="0">
              <a:buNone/>
              <a:defRPr sz="900"/>
            </a:lvl6pPr>
            <a:lvl7pPr marL="2743026" indent="0">
              <a:buNone/>
              <a:defRPr sz="900"/>
            </a:lvl7pPr>
            <a:lvl8pPr marL="3200198" indent="0">
              <a:buNone/>
              <a:defRPr sz="900"/>
            </a:lvl8pPr>
            <a:lvl9pPr marL="365736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a:lstStyle>
            <a:lvl1pPr marL="0" indent="0">
              <a:buNone/>
              <a:defRPr sz="3200"/>
            </a:lvl1pPr>
            <a:lvl2pPr marL="457171" indent="0">
              <a:buNone/>
              <a:defRPr sz="2800"/>
            </a:lvl2pPr>
            <a:lvl3pPr marL="914342" indent="0">
              <a:buNone/>
              <a:defRPr sz="2400"/>
            </a:lvl3pPr>
            <a:lvl4pPr marL="1371513" indent="0">
              <a:buNone/>
              <a:defRPr sz="2000"/>
            </a:lvl4pPr>
            <a:lvl5pPr marL="1828684" indent="0">
              <a:buNone/>
              <a:defRPr sz="2000"/>
            </a:lvl5pPr>
            <a:lvl6pPr marL="2285855" indent="0">
              <a:buNone/>
              <a:defRPr sz="2000"/>
            </a:lvl6pPr>
            <a:lvl7pPr marL="2743026" indent="0">
              <a:buNone/>
              <a:defRPr sz="2000"/>
            </a:lvl7pPr>
            <a:lvl8pPr marL="3200198" indent="0">
              <a:buNone/>
              <a:defRPr sz="2000"/>
            </a:lvl8pPr>
            <a:lvl9pPr marL="3657369" indent="0">
              <a:buNone/>
              <a:defRPr sz="2000"/>
            </a:lvl9pPr>
          </a:lstStyle>
          <a:p>
            <a:endParaRPr lang="ru-RU"/>
          </a:p>
        </p:txBody>
      </p:sp>
      <p:sp>
        <p:nvSpPr>
          <p:cNvPr id="4" name="Текст 3"/>
          <p:cNvSpPr>
            <a:spLocks noGrp="1"/>
          </p:cNvSpPr>
          <p:nvPr>
            <p:ph type="body" sz="half" idx="2"/>
          </p:nvPr>
        </p:nvSpPr>
        <p:spPr>
          <a:xfrm>
            <a:off x="1941645" y="5367338"/>
            <a:ext cx="5943600" cy="804862"/>
          </a:xfrm>
        </p:spPr>
        <p:txBody>
          <a:bodyPr/>
          <a:lstStyle>
            <a:lvl1pPr marL="0" indent="0">
              <a:buNone/>
              <a:defRPr sz="1400"/>
            </a:lvl1pPr>
            <a:lvl2pPr marL="457171" indent="0">
              <a:buNone/>
              <a:defRPr sz="1200"/>
            </a:lvl2pPr>
            <a:lvl3pPr marL="914342" indent="0">
              <a:buNone/>
              <a:defRPr sz="1000"/>
            </a:lvl3pPr>
            <a:lvl4pPr marL="1371513" indent="0">
              <a:buNone/>
              <a:defRPr sz="900"/>
            </a:lvl4pPr>
            <a:lvl5pPr marL="1828684" indent="0">
              <a:buNone/>
              <a:defRPr sz="900"/>
            </a:lvl5pPr>
            <a:lvl6pPr marL="2285855" indent="0">
              <a:buNone/>
              <a:defRPr sz="900"/>
            </a:lvl6pPr>
            <a:lvl7pPr marL="2743026" indent="0">
              <a:buNone/>
              <a:defRPr sz="900"/>
            </a:lvl7pPr>
            <a:lvl8pPr marL="3200198" indent="0">
              <a:buNone/>
              <a:defRPr sz="900"/>
            </a:lvl8pPr>
            <a:lvl9pPr marL="3657369"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02.10.2015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9"/>
            <a:ext cx="8915400" cy="1143000"/>
          </a:xfrm>
          <a:prstGeom prst="rect">
            <a:avLst/>
          </a:prstGeom>
        </p:spPr>
        <p:txBody>
          <a:bodyPr vert="horz" lIns="91434" tIns="45718" rIns="91434" bIns="45718"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95300" y="1600201"/>
            <a:ext cx="8915400" cy="4525963"/>
          </a:xfrm>
          <a:prstGeom prst="rect">
            <a:avLst/>
          </a:prstGeom>
        </p:spPr>
        <p:txBody>
          <a:bodyPr vert="horz" lIns="91434" tIns="45718" rIns="91434" bIns="45718"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95301" y="6356352"/>
            <a:ext cx="2311400" cy="365125"/>
          </a:xfrm>
          <a:prstGeom prst="rect">
            <a:avLst/>
          </a:prstGeom>
        </p:spPr>
        <p:txBody>
          <a:bodyPr vert="horz" lIns="91434" tIns="45718" rIns="91434" bIns="45718" rtlCol="0" anchor="ctr"/>
          <a:lstStyle>
            <a:lvl1pPr algn="l">
              <a:defRPr sz="1200">
                <a:solidFill>
                  <a:schemeClr val="tx1">
                    <a:tint val="75000"/>
                  </a:schemeClr>
                </a:solidFill>
              </a:defRPr>
            </a:lvl1pPr>
          </a:lstStyle>
          <a:p>
            <a:fld id="{410699AD-DACF-4C8C-A69C-0002CEEBB812}" type="datetimeFigureOut">
              <a:rPr lang="ru-RU" smtClean="0"/>
              <a:pPr/>
              <a:t>02.10.2015</a:t>
            </a:fld>
            <a:endParaRPr lang="ru-RU"/>
          </a:p>
        </p:txBody>
      </p:sp>
      <p:sp>
        <p:nvSpPr>
          <p:cNvPr id="5" name="Нижний колонтитул 4"/>
          <p:cNvSpPr>
            <a:spLocks noGrp="1"/>
          </p:cNvSpPr>
          <p:nvPr>
            <p:ph type="ftr" sz="quarter" idx="3"/>
          </p:nvPr>
        </p:nvSpPr>
        <p:spPr>
          <a:xfrm>
            <a:off x="3384551" y="6356352"/>
            <a:ext cx="3136900" cy="365125"/>
          </a:xfrm>
          <a:prstGeom prst="rect">
            <a:avLst/>
          </a:prstGeom>
        </p:spPr>
        <p:txBody>
          <a:bodyPr vert="horz" lIns="91434" tIns="45718" rIns="91434" bIns="45718"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99300" y="6356352"/>
            <a:ext cx="2311400" cy="365125"/>
          </a:xfrm>
          <a:prstGeom prst="rect">
            <a:avLst/>
          </a:prstGeom>
        </p:spPr>
        <p:txBody>
          <a:bodyPr vert="horz" lIns="91434" tIns="45718" rIns="91434" bIns="45718" rtlCol="0" anchor="ctr"/>
          <a:lstStyle>
            <a:lvl1pPr algn="r">
              <a:defRPr sz="1200">
                <a:solidFill>
                  <a:schemeClr val="tx1">
                    <a:tint val="75000"/>
                  </a:schemeClr>
                </a:solidFill>
              </a:defRPr>
            </a:lvl1pPr>
          </a:lstStyle>
          <a:p>
            <a:fld id="{2BBB1754-A029-42D3-838C-B8975E19CE6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42" rtl="0" eaLnBrk="1" latinLnBrk="0" hangingPunct="1">
        <a:spcBef>
          <a:spcPct val="0"/>
        </a:spcBef>
        <a:buNone/>
        <a:defRPr sz="4400" kern="1200">
          <a:solidFill>
            <a:schemeClr val="tx1"/>
          </a:solidFill>
          <a:latin typeface="+mj-lt"/>
          <a:ea typeface="+mj-ea"/>
          <a:cs typeface="+mj-cs"/>
        </a:defRPr>
      </a:lvl1pPr>
    </p:titleStyle>
    <p:bodyStyle>
      <a:lvl1pPr marL="342879" indent="-342879" algn="l" defTabSz="91434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03" indent="-285732" algn="l" defTabSz="91434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28" indent="-228586" algn="l" defTabSz="91434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99"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70"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41"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12"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83"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54" indent="-228586" algn="l" defTabSz="9143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4" algn="l" defTabSz="914342" rtl="0" eaLnBrk="1" latinLnBrk="0" hangingPunct="1">
        <a:defRPr sz="1800" kern="1200">
          <a:solidFill>
            <a:schemeClr val="tx1"/>
          </a:solidFill>
          <a:latin typeface="+mn-lt"/>
          <a:ea typeface="+mn-ea"/>
          <a:cs typeface="+mn-cs"/>
        </a:defRPr>
      </a:lvl5pPr>
      <a:lvl6pPr marL="2285855" algn="l" defTabSz="914342" rtl="0" eaLnBrk="1" latinLnBrk="0" hangingPunct="1">
        <a:defRPr sz="1800" kern="1200">
          <a:solidFill>
            <a:schemeClr val="tx1"/>
          </a:solidFill>
          <a:latin typeface="+mn-lt"/>
          <a:ea typeface="+mn-ea"/>
          <a:cs typeface="+mn-cs"/>
        </a:defRPr>
      </a:lvl6pPr>
      <a:lvl7pPr marL="2743026" algn="l" defTabSz="914342" rtl="0" eaLnBrk="1" latinLnBrk="0" hangingPunct="1">
        <a:defRPr sz="1800" kern="1200">
          <a:solidFill>
            <a:schemeClr val="tx1"/>
          </a:solidFill>
          <a:latin typeface="+mn-lt"/>
          <a:ea typeface="+mn-ea"/>
          <a:cs typeface="+mn-cs"/>
        </a:defRPr>
      </a:lvl7pPr>
      <a:lvl8pPr marL="3200198" algn="l" defTabSz="914342" rtl="0" eaLnBrk="1" latinLnBrk="0" hangingPunct="1">
        <a:defRPr sz="1800" kern="1200">
          <a:solidFill>
            <a:schemeClr val="tx1"/>
          </a:solidFill>
          <a:latin typeface="+mn-lt"/>
          <a:ea typeface="+mn-ea"/>
          <a:cs typeface="+mn-cs"/>
        </a:defRPr>
      </a:lvl8pPr>
      <a:lvl9pPr marL="3657369" algn="l" defTabSz="9143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29.jpeg"/><Relationship Id="rId5" Type="http://schemas.microsoft.com/office/2007/relationships/hdphoto" Target="../media/hdphoto7.wdp"/><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5.jpeg"/><Relationship Id="rId7" Type="http://schemas.microsoft.com/office/2007/relationships/hdphoto" Target="../media/hdphoto8.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6.jpeg"/><Relationship Id="rId5" Type="http://schemas.openxmlformats.org/officeDocument/2006/relationships/image" Target="../media/image32.jpeg"/><Relationship Id="rId10" Type="http://schemas.microsoft.com/office/2007/relationships/hdphoto" Target="../media/hdphoto9.wdp"/><Relationship Id="rId4" Type="http://schemas.openxmlformats.org/officeDocument/2006/relationships/image" Target="../media/image31.jpe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1.emf"/><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11.wdp"/><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43.jpeg"/><Relationship Id="rId5" Type="http://schemas.microsoft.com/office/2007/relationships/hdphoto" Target="../media/hdphoto10.wdp"/><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file:///C:\Users\1\Desktop\&#1085;&#1072;%20&#1089;&#1072;&#1081;&#1090;\&#1044;&#1077;&#1085;&#1100;%20&#1055;&#1086;&#1073;&#1077;&#1076;&#1099;\&#1077;&#1089;&#1083;&#1080;%20&#1076;&#1088;.mp3" TargetMode="External"/><Relationship Id="rId5" Type="http://schemas.openxmlformats.org/officeDocument/2006/relationships/image" Target="../media/image45.png"/><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7" Type="http://schemas.microsoft.com/office/2007/relationships/hdphoto" Target="../media/hdphoto12.wdp"/><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4.wdp"/><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48.jpeg"/><Relationship Id="rId5" Type="http://schemas.microsoft.com/office/2007/relationships/hdphoto" Target="../media/hdphoto13.wdp"/><Relationship Id="rId4" Type="http://schemas.openxmlformats.org/officeDocument/2006/relationships/image" Target="../media/image47.jpe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5.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16.wdp"/><Relationship Id="rId5" Type="http://schemas.openxmlformats.org/officeDocument/2006/relationships/image" Target="../media/image53.jpe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9.png"/><Relationship Id="rId7" Type="http://schemas.openxmlformats.org/officeDocument/2006/relationships/image" Target="../media/image58.jpeg"/><Relationship Id="rId2" Type="http://schemas.openxmlformats.org/officeDocument/2006/relationships/image" Target="../media/image24.png"/><Relationship Id="rId1" Type="http://schemas.openxmlformats.org/officeDocument/2006/relationships/slideLayout" Target="../slideLayouts/slideLayout4.xml"/><Relationship Id="rId6" Type="http://schemas.microsoft.com/office/2007/relationships/hdphoto" Target="../media/hdphoto17.wdp"/><Relationship Id="rId5" Type="http://schemas.openxmlformats.org/officeDocument/2006/relationships/image" Target="../media/image57.jpeg"/><Relationship Id="rId10" Type="http://schemas.microsoft.com/office/2007/relationships/hdphoto" Target="../media/hdphoto19.wdp"/><Relationship Id="rId4" Type="http://schemas.openxmlformats.org/officeDocument/2006/relationships/image" Target="../media/image10.png"/><Relationship Id="rId9"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2.jpeg"/><Relationship Id="rId2" Type="http://schemas.openxmlformats.org/officeDocument/2006/relationships/image" Target="../media/image4.jpeg"/><Relationship Id="rId1" Type="http://schemas.openxmlformats.org/officeDocument/2006/relationships/slideLayout" Target="../slideLayouts/slideLayout8.xml"/><Relationship Id="rId6" Type="http://schemas.microsoft.com/office/2007/relationships/hdphoto" Target="../media/hdphoto21.wdp"/><Relationship Id="rId5" Type="http://schemas.openxmlformats.org/officeDocument/2006/relationships/image" Target="../media/image61.jpeg"/><Relationship Id="rId4" Type="http://schemas.microsoft.com/office/2007/relationships/hdphoto" Target="../media/hdphoto20.wdp"/></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jpe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6.png"/><Relationship Id="rId9" Type="http://schemas.microsoft.com/office/2007/relationships/hdphoto" Target="../media/hdphoto3.wdp"/></Relationships>
</file>

<file path=ppt/slides/_rels/slide30.xml.rels><?xml version="1.0" encoding="UTF-8" standalone="yes"?>
<Relationships xmlns="http://schemas.openxmlformats.org/package/2006/relationships"><Relationship Id="rId8" Type="http://schemas.openxmlformats.org/officeDocument/2006/relationships/image" Target="../media/image67.jpeg"/><Relationship Id="rId13" Type="http://schemas.openxmlformats.org/officeDocument/2006/relationships/image" Target="../media/image71.png"/><Relationship Id="rId3" Type="http://schemas.openxmlformats.org/officeDocument/2006/relationships/image" Target="../media/image5.jpeg"/><Relationship Id="rId7" Type="http://schemas.openxmlformats.org/officeDocument/2006/relationships/image" Target="../media/image66.jpeg"/><Relationship Id="rId12" Type="http://schemas.openxmlformats.org/officeDocument/2006/relationships/image" Target="../media/image7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5.jpeg"/><Relationship Id="rId11" Type="http://schemas.microsoft.com/office/2007/relationships/hdphoto" Target="../media/hdphoto22.wdp"/><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 Id="rId14" Type="http://schemas.microsoft.com/office/2007/relationships/hdphoto" Target="../media/hdphoto23.wdp"/></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microsoft.com/office/2007/relationships/hdphoto" Target="../media/hdphoto25.wdp"/><Relationship Id="rId3" Type="http://schemas.openxmlformats.org/officeDocument/2006/relationships/image" Target="../media/image9.png"/><Relationship Id="rId7" Type="http://schemas.openxmlformats.org/officeDocument/2006/relationships/image" Target="../media/image75.jpe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24.wdp"/><Relationship Id="rId5" Type="http://schemas.openxmlformats.org/officeDocument/2006/relationships/image" Target="../media/image74.jpe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10.png"/><Relationship Id="rId7" Type="http://schemas.microsoft.com/office/2007/relationships/hdphoto" Target="../media/hdphoto27.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77.jpeg"/><Relationship Id="rId5" Type="http://schemas.microsoft.com/office/2007/relationships/hdphoto" Target="../media/hdphoto26.wdp"/><Relationship Id="rId4" Type="http://schemas.openxmlformats.org/officeDocument/2006/relationships/image" Target="../media/image76.jpeg"/><Relationship Id="rId9" Type="http://schemas.microsoft.com/office/2007/relationships/hdphoto" Target="../media/hdphoto28.wdp"/></Relationships>
</file>

<file path=ppt/slides/_rels/slide3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4.jpeg"/><Relationship Id="rId7" Type="http://schemas.microsoft.com/office/2007/relationships/hdphoto" Target="../media/hdphoto29.wdp"/><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80.jpeg"/><Relationship Id="rId11" Type="http://schemas.microsoft.com/office/2007/relationships/hdphoto" Target="../media/hdphoto31.wdp"/><Relationship Id="rId5" Type="http://schemas.openxmlformats.org/officeDocument/2006/relationships/image" Target="../media/image10.png"/><Relationship Id="rId10" Type="http://schemas.openxmlformats.org/officeDocument/2006/relationships/image" Target="../media/image82.jpeg"/><Relationship Id="rId4" Type="http://schemas.openxmlformats.org/officeDocument/2006/relationships/image" Target="../media/image9.png"/><Relationship Id="rId9" Type="http://schemas.microsoft.com/office/2007/relationships/hdphoto" Target="../media/hdphoto30.wdp"/></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10.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32.wdp"/><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4.wdp"/><Relationship Id="rId5" Type="http://schemas.openxmlformats.org/officeDocument/2006/relationships/image" Target="../media/image11.jpe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jpeg"/><Relationship Id="rId4" Type="http://schemas.microsoft.com/office/2007/relationships/hdphoto" Target="../media/hdphoto33.wdp"/></Relationships>
</file>

<file path=ppt/slides/_rels/slide4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nursia.ucoz.ru/_nw/0/54681.jpg"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34.wdp"/><Relationship Id="rId5" Type="http://schemas.openxmlformats.org/officeDocument/2006/relationships/image" Target="../media/image88.jpe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0.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10.pn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92.jpeg"/><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3.jpeg"/><Relationship Id="rId1" Type="http://schemas.openxmlformats.org/officeDocument/2006/relationships/slideLayout" Target="../slideLayouts/slideLayout8.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7" Type="http://schemas.microsoft.com/office/2007/relationships/hdphoto" Target="../media/hdphoto35.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97.jpeg"/><Relationship Id="rId5" Type="http://schemas.openxmlformats.org/officeDocument/2006/relationships/image" Target="../media/image10.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98.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6.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5.wdp"/><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png"/><Relationship Id="rId7" Type="http://schemas.openxmlformats.org/officeDocument/2006/relationships/image" Target="../media/image101.jpe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36.wdp"/><Relationship Id="rId5" Type="http://schemas.openxmlformats.org/officeDocument/2006/relationships/image" Target="../media/image100.jpeg"/><Relationship Id="rId4" Type="http://schemas.openxmlformats.org/officeDocument/2006/relationships/image" Target="../media/image10.png"/><Relationship Id="rId9" Type="http://schemas.microsoft.com/office/2007/relationships/hdphoto" Target="../media/hdphoto37.wdp"/></Relationships>
</file>

<file path=ppt/slides/_rels/slide52.xml.rels><?xml version="1.0" encoding="UTF-8" standalone="yes"?>
<Relationships xmlns="http://schemas.openxmlformats.org/package/2006/relationships"><Relationship Id="rId8" Type="http://schemas.microsoft.com/office/2007/relationships/hdphoto" Target="../media/hdphoto39.wdp"/><Relationship Id="rId3" Type="http://schemas.openxmlformats.org/officeDocument/2006/relationships/image" Target="../media/image10.png"/><Relationship Id="rId7" Type="http://schemas.openxmlformats.org/officeDocument/2006/relationships/image" Target="../media/image106.png"/><Relationship Id="rId2" Type="http://schemas.openxmlformats.org/officeDocument/2006/relationships/image" Target="../media/image103.png"/><Relationship Id="rId1" Type="http://schemas.openxmlformats.org/officeDocument/2006/relationships/slideLayout" Target="../slideLayouts/slideLayout8.xml"/><Relationship Id="rId6" Type="http://schemas.openxmlformats.org/officeDocument/2006/relationships/image" Target="../media/image105.jpeg"/><Relationship Id="rId11" Type="http://schemas.openxmlformats.org/officeDocument/2006/relationships/image" Target="../media/image4.jpeg"/><Relationship Id="rId5" Type="http://schemas.microsoft.com/office/2007/relationships/hdphoto" Target="../media/hdphoto38.wdp"/><Relationship Id="rId10" Type="http://schemas.microsoft.com/office/2007/relationships/hdphoto" Target="../media/hdphoto40.wdp"/><Relationship Id="rId4" Type="http://schemas.openxmlformats.org/officeDocument/2006/relationships/image" Target="../media/image104.jpeg"/><Relationship Id="rId9" Type="http://schemas.openxmlformats.org/officeDocument/2006/relationships/image" Target="../media/image107.png"/></Relationships>
</file>

<file path=ppt/slides/_rels/slide5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41.wdp"/><Relationship Id="rId5" Type="http://schemas.openxmlformats.org/officeDocument/2006/relationships/image" Target="../media/image109.jpeg"/><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11.jpeg"/><Relationship Id="rId2" Type="http://schemas.openxmlformats.org/officeDocument/2006/relationships/hyperlink" Target="http://ru.viptalisman.com/flash/" TargetMode="External"/><Relationship Id="rId1" Type="http://schemas.openxmlformats.org/officeDocument/2006/relationships/slideLayout" Target="../slideLayouts/slideLayout4.xml"/><Relationship Id="rId6" Type="http://schemas.openxmlformats.org/officeDocument/2006/relationships/image" Target="../media/image110.jpeg"/><Relationship Id="rId5" Type="http://schemas.openxmlformats.org/officeDocument/2006/relationships/image" Target="../media/image10.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113.jpeg"/><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8" Type="http://schemas.microsoft.com/office/2007/relationships/hdphoto" Target="../media/hdphoto43.wdp"/><Relationship Id="rId3" Type="http://schemas.openxmlformats.org/officeDocument/2006/relationships/image" Target="../media/image9.png"/><Relationship Id="rId7" Type="http://schemas.openxmlformats.org/officeDocument/2006/relationships/image" Target="../media/image116.jpeg"/><Relationship Id="rId2" Type="http://schemas.openxmlformats.org/officeDocument/2006/relationships/image" Target="../media/image114.jpeg"/><Relationship Id="rId1" Type="http://schemas.openxmlformats.org/officeDocument/2006/relationships/slideLayout" Target="../slideLayouts/slideLayout4.xml"/><Relationship Id="rId6" Type="http://schemas.microsoft.com/office/2007/relationships/hdphoto" Target="../media/hdphoto42.wdp"/><Relationship Id="rId5" Type="http://schemas.openxmlformats.org/officeDocument/2006/relationships/image" Target="../media/image115.jpeg"/><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hyperlink" Target="http://i002.radikal.ru/0805/c3/8e1e8cd4e028.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audio" Target="file:///C:\Users\1\Desktop\&#1085;&#1072;%20&#1089;&#1072;&#1081;&#1090;\&#1044;&#1077;&#1085;&#1100;%20&#1055;&#1086;&#1073;&#1077;&#1076;&#1099;\&#1087;&#1086;&#1082;&#1083;&#1086;&#1085;&#1080;&#1084;&#1089;&#1103;.mp3" TargetMode="External"/><Relationship Id="rId5" Type="http://schemas.openxmlformats.org/officeDocument/2006/relationships/image" Target="../media/image19.png"/><Relationship Id="rId4" Type="http://schemas.openxmlformats.org/officeDocument/2006/relationships/image" Target="../media/image18.jpeg"/></Relationships>
</file>

<file path=ppt/slides/_rels/slide6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20.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zed20001.narod.ru/images/2006/9.05.06.113.jp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ru.viptalisman.com/flash/templates/graduate_album/album2/852_smal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4473" y="188640"/>
            <a:ext cx="9517057" cy="6480720"/>
          </a:xfrm>
          <a:prstGeom prst="rect">
            <a:avLst/>
          </a:prstGeom>
          <a:solidFill>
            <a:schemeClr val="bg1"/>
          </a:solidFill>
        </p:spPr>
      </p:pic>
      <p:pic>
        <p:nvPicPr>
          <p:cNvPr id="8" name="Picture 2" descr="http://forumsmile.ru/u/5/2/8/528e4f55578d182ee6e800cbabdc7046.png"/>
          <p:cNvPicPr>
            <a:picLocks noChangeAspect="1" noChangeArrowheads="1"/>
          </p:cNvPicPr>
          <p:nvPr/>
        </p:nvPicPr>
        <p:blipFill>
          <a:blip r:embed="rId3" cstate="print"/>
          <a:srcRect/>
          <a:stretch>
            <a:fillRect/>
          </a:stretch>
        </p:blipFill>
        <p:spPr bwMode="auto">
          <a:xfrm rot="14364050">
            <a:off x="6402929" y="529699"/>
            <a:ext cx="3017913" cy="2045769"/>
          </a:xfrm>
          <a:prstGeom prst="rect">
            <a:avLst/>
          </a:prstGeom>
          <a:noFill/>
        </p:spPr>
      </p:pic>
      <p:pic>
        <p:nvPicPr>
          <p:cNvPr id="26" name="Рисунок 5" descr="http://tatfrontu.ru/sites/default/files/admin%20images/logo70-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8541" y="806562"/>
            <a:ext cx="1111429" cy="1492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Объект 4"/>
          <p:cNvSpPr>
            <a:spLocks noGrp="1"/>
          </p:cNvSpPr>
          <p:nvPr>
            <p:ph idx="1"/>
          </p:nvPr>
        </p:nvSpPr>
        <p:spPr>
          <a:xfrm>
            <a:off x="495300" y="1161467"/>
            <a:ext cx="8915400" cy="4341153"/>
          </a:xfrm>
        </p:spPr>
        <p:txBody>
          <a:bodyPr>
            <a:normAutofit/>
          </a:bodyPr>
          <a:lstStyle/>
          <a:p>
            <a:pPr marL="0" indent="0">
              <a:buNone/>
            </a:pPr>
            <a:r>
              <a:rPr lang="ru-RU" dirty="0" smtClean="0"/>
              <a:t>                     </a:t>
            </a:r>
            <a:r>
              <a:rPr lang="ru-RU" sz="1400" b="1" dirty="0" err="1" smtClean="0"/>
              <a:t>Азнакаевская</a:t>
            </a:r>
            <a:r>
              <a:rPr lang="ru-RU" sz="1400" b="1" dirty="0" smtClean="0"/>
              <a:t> </a:t>
            </a:r>
            <a:r>
              <a:rPr lang="ru-RU" sz="1400" b="1" dirty="0"/>
              <a:t>специальная (коррекционная) школа </a:t>
            </a:r>
            <a:r>
              <a:rPr lang="en-US" sz="1400" b="1" dirty="0"/>
              <a:t>VIII </a:t>
            </a:r>
            <a:r>
              <a:rPr lang="ru-RU" sz="1400" b="1" dirty="0"/>
              <a:t> вида                              </a:t>
            </a:r>
          </a:p>
          <a:p>
            <a:pPr marL="0" indent="0" algn="ctr">
              <a:buNone/>
            </a:pPr>
            <a:r>
              <a:rPr lang="ru-RU" sz="1400" b="1" i="1" dirty="0">
                <a:solidFill>
                  <a:srgbClr val="FF0000"/>
                </a:solidFill>
              </a:rPr>
              <a:t>    </a:t>
            </a:r>
            <a:r>
              <a:rPr lang="ru-RU" sz="1400" b="1" i="1" dirty="0" smtClean="0">
                <a:solidFill>
                  <a:srgbClr val="FF0000"/>
                </a:solidFill>
              </a:rPr>
              <a:t>    </a:t>
            </a:r>
            <a:r>
              <a:rPr lang="ru-RU" sz="8800" b="1" i="1" dirty="0">
                <a:solidFill>
                  <a:srgbClr val="FF0000"/>
                </a:solidFill>
              </a:rPr>
              <a:t>КНИГА           </a:t>
            </a:r>
            <a:r>
              <a:rPr lang="ru-RU" sz="8800" b="1" i="1" dirty="0" smtClean="0">
                <a:solidFill>
                  <a:srgbClr val="FF0000"/>
                </a:solidFill>
              </a:rPr>
              <a:t> </a:t>
            </a:r>
            <a:r>
              <a:rPr lang="ru-RU" sz="8800" b="1" i="1" dirty="0">
                <a:solidFill>
                  <a:srgbClr val="FF0000"/>
                </a:solidFill>
              </a:rPr>
              <a:t>ПАМЯТИ</a:t>
            </a:r>
          </a:p>
        </p:txBody>
      </p:sp>
      <p:pic>
        <p:nvPicPr>
          <p:cNvPr id="32" name="Picture 2" descr="http://forumsmile.ru/u/2/f/d/2fd432955c982f0b9b333d8123e9b07f.jpg"/>
          <p:cNvPicPr>
            <a:picLocks noChangeAspect="1" noChangeArrowheads="1"/>
          </p:cNvPicPr>
          <p:nvPr/>
        </p:nvPicPr>
        <p:blipFill>
          <a:blip r:embed="rId5"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6141238" y="4725146"/>
            <a:ext cx="2534731" cy="135129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58975"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20687464">
            <a:off x="4001665" y="5054428"/>
            <a:ext cx="1872208" cy="1586480"/>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428498" y="5013176"/>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3600" b="1" dirty="0">
                <a:solidFill>
                  <a:srgbClr val="FF0000"/>
                </a:solidFill>
              </a:rPr>
              <a:t>          </a:t>
            </a:r>
            <a:r>
              <a:rPr lang="ru-RU" sz="3200" b="1" dirty="0">
                <a:solidFill>
                  <a:srgbClr val="FF0000"/>
                </a:solidFill>
              </a:rPr>
              <a:t>Закиров Вали </a:t>
            </a:r>
            <a:r>
              <a:rPr lang="ru-RU" sz="3200" b="1" dirty="0" err="1">
                <a:solidFill>
                  <a:srgbClr val="FF0000"/>
                </a:solidFill>
              </a:rPr>
              <a:t>Закирович</a:t>
            </a:r>
            <a:r>
              <a:rPr lang="ru-RU" sz="3200" b="1" dirty="0">
                <a:solidFill>
                  <a:srgbClr val="FF0000"/>
                </a:solidFill>
              </a:rPr>
              <a:t> </a:t>
            </a:r>
            <a:br>
              <a:rPr lang="ru-RU" sz="3200" b="1" dirty="0">
                <a:solidFill>
                  <a:srgbClr val="FF0000"/>
                </a:solidFill>
              </a:rPr>
            </a:br>
            <a:r>
              <a:rPr lang="ru-RU" sz="3200" b="1" dirty="0">
                <a:solidFill>
                  <a:srgbClr val="FF0000"/>
                </a:solidFill>
              </a:rPr>
              <a:t>                 29 апреля 1922 г.р.</a:t>
            </a:r>
          </a:p>
        </p:txBody>
      </p:sp>
      <p:sp>
        <p:nvSpPr>
          <p:cNvPr id="5" name="Объект 4"/>
          <p:cNvSpPr>
            <a:spLocks noGrp="1"/>
          </p:cNvSpPr>
          <p:nvPr>
            <p:ph idx="1"/>
          </p:nvPr>
        </p:nvSpPr>
        <p:spPr>
          <a:xfrm>
            <a:off x="3236809" y="1268762"/>
            <a:ext cx="6342500" cy="5232245"/>
          </a:xfrm>
        </p:spPr>
        <p:txBody>
          <a:bodyPr>
            <a:noAutofit/>
          </a:bodyPr>
          <a:lstStyle/>
          <a:p>
            <a:pPr marL="0" indent="0" algn="just">
              <a:buNone/>
            </a:pPr>
            <a:r>
              <a:rPr lang="ru-RU" sz="2000" dirty="0">
                <a:latin typeface="Times New Roman" pitchFamily="18" charset="0"/>
                <a:cs typeface="Times New Roman" pitchFamily="18" charset="0"/>
              </a:rPr>
              <a:t>   </a:t>
            </a:r>
            <a:endParaRPr lang="ru-RU" sz="2000" dirty="0"/>
          </a:p>
        </p:txBody>
      </p:sp>
      <p:pic>
        <p:nvPicPr>
          <p:cNvPr id="1026" name="Picture 2" descr="C:\Users\школа\Desktop\Презентации к 9МАЯ\от Мизгель\4.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2481" y="980730"/>
            <a:ext cx="2656186" cy="35910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87607" y="4801792"/>
            <a:ext cx="3156164" cy="20206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864769" y="1503149"/>
            <a:ext cx="6714542" cy="396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8964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3511"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htalisman.com/flash/templates/</a:t>
            </a:r>
            <a:r>
              <a:rPr lang="en-US" dirty="0" err="1" smtClean="0"/>
              <a:t>graduate_album</a:t>
            </a:r>
            <a:r>
              <a:rPr lang="en-US" dirty="0" smtClean="0"/>
              <a:t>/album2/852_small.jpg</a:t>
            </a:r>
            <a:endParaRPr lang="ru-RU" dirty="0"/>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2800" dirty="0">
                <a:solidFill>
                  <a:srgbClr val="FF0000"/>
                </a:solidFill>
              </a:rPr>
              <a:t>         </a:t>
            </a:r>
          </a:p>
        </p:txBody>
      </p:sp>
      <p:sp>
        <p:nvSpPr>
          <p:cNvPr id="5" name="Объект 4"/>
          <p:cNvSpPr>
            <a:spLocks noGrp="1"/>
          </p:cNvSpPr>
          <p:nvPr>
            <p:ph idx="1"/>
          </p:nvPr>
        </p:nvSpPr>
        <p:spPr/>
        <p:txBody>
          <a:bodyPr>
            <a:noAutofit/>
          </a:bodyPr>
          <a:lstStyle/>
          <a:p>
            <a:pPr marL="0" indent="0" algn="just">
              <a:buNone/>
            </a:pPr>
            <a:r>
              <a:rPr lang="ru-RU" sz="2000" dirty="0">
                <a:latin typeface="Times New Roman" pitchFamily="18" charset="0"/>
                <a:cs typeface="Times New Roman" pitchFamily="18" charset="0"/>
              </a:rPr>
              <a:t>   </a:t>
            </a:r>
            <a:endParaRPr lang="ru-RU" sz="2000" dirty="0"/>
          </a:p>
        </p:txBody>
      </p:sp>
      <p:sp>
        <p:nvSpPr>
          <p:cNvPr id="9" name="Текст 8"/>
          <p:cNvSpPr>
            <a:spLocks noGrp="1"/>
          </p:cNvSpPr>
          <p:nvPr>
            <p:ph type="body" sz="half" idx="2"/>
          </p:nvPr>
        </p:nvSpPr>
        <p:spPr>
          <a:xfrm>
            <a:off x="428498" y="548680"/>
            <a:ext cx="4524503" cy="1728192"/>
          </a:xfrm>
        </p:spPr>
        <p:txBody>
          <a:bodyPr>
            <a:noAutofit/>
          </a:bodyPr>
          <a:lstStyle/>
          <a:p>
            <a:r>
              <a:rPr lang="ru-RU" sz="3200" b="1" i="1" dirty="0">
                <a:solidFill>
                  <a:srgbClr val="0066FF"/>
                </a:solidFill>
                <a:latin typeface="Times New Roman" pitchFamily="18" charset="0"/>
                <a:cs typeface="Times New Roman" pitchFamily="18" charset="0"/>
              </a:rPr>
              <a:t>В годы  Великой      </a:t>
            </a:r>
          </a:p>
          <a:p>
            <a:r>
              <a:rPr lang="ru-RU" sz="3200" b="1" i="1" dirty="0">
                <a:solidFill>
                  <a:srgbClr val="0066FF"/>
                </a:solidFill>
                <a:latin typeface="Times New Roman" pitchFamily="18" charset="0"/>
                <a:cs typeface="Times New Roman" pitchFamily="18" charset="0"/>
              </a:rPr>
              <a:t>     Отечественной           </a:t>
            </a:r>
          </a:p>
          <a:p>
            <a:r>
              <a:rPr lang="ru-RU" sz="3200" b="1" i="1" dirty="0">
                <a:solidFill>
                  <a:srgbClr val="0066FF"/>
                </a:solidFill>
                <a:latin typeface="Times New Roman" pitchFamily="18" charset="0"/>
                <a:cs typeface="Times New Roman" pitchFamily="18" charset="0"/>
              </a:rPr>
              <a:t>                          войны</a:t>
            </a:r>
          </a:p>
        </p:txBody>
      </p:sp>
      <p:pic>
        <p:nvPicPr>
          <p:cNvPr id="6146" name="Picture 2" descr="C:\Users\школа\Desktop\Презентации к 9МАЯ\от Мизгель\Закиров 001.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584515" y="2276872"/>
            <a:ext cx="3984112" cy="28083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4098" name="Picture 2" descr="C:\Users\школа\Desktop\Презентации к 9МАЯ\от Мизгель\9 001.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796983" y="769442"/>
            <a:ext cx="4392380" cy="55474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forumsmile.ru/u/2/f/d/2fd432955c982f0b9b333d8123e9b07f.jpg"/>
          <p:cNvPicPr>
            <a:picLocks noChangeAspect="1" noChangeArrowheads="1"/>
          </p:cNvPicPr>
          <p:nvPr/>
        </p:nvPicPr>
        <p:blipFill>
          <a:blip r:embed="rId7"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584516" y="5258127"/>
            <a:ext cx="2534731" cy="1351297"/>
          </a:xfrm>
          <a:prstGeom prst="rect">
            <a:avLst/>
          </a:prstGeom>
          <a:noFill/>
        </p:spPr>
      </p:pic>
    </p:spTree>
    <p:extLst>
      <p:ext uri="{BB962C8B-B14F-4D97-AF65-F5344CB8AC3E}">
        <p14:creationId xmlns:p14="http://schemas.microsoft.com/office/powerpoint/2010/main" val="3591737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8674" name="Picture 2" descr="http://s019.radikal.ru/i610/1205/3b/33f74cb6ee3a.gif"/>
          <p:cNvPicPr>
            <a:picLocks noChangeAspect="1" noChangeArrowheads="1" noCrop="1"/>
          </p:cNvPicPr>
          <p:nvPr/>
        </p:nvPicPr>
        <p:blipFill>
          <a:blip r:embed="rId2" cstate="print"/>
          <a:srcRect/>
          <a:stretch>
            <a:fillRect/>
          </a:stretch>
        </p:blipFill>
        <p:spPr bwMode="auto">
          <a:xfrm>
            <a:off x="272481" y="260648"/>
            <a:ext cx="9361040" cy="6480720"/>
          </a:xfrm>
          <a:prstGeom prst="rect">
            <a:avLst/>
          </a:prstGeom>
          <a:noFill/>
        </p:spPr>
      </p:pic>
    </p:spTree>
    <p:extLst>
      <p:ext uri="{BB962C8B-B14F-4D97-AF65-F5344CB8AC3E}">
        <p14:creationId xmlns:p14="http://schemas.microsoft.com/office/powerpoint/2010/main" val="4093545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4" descr="kniga-pamyt.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6"/>
          <p:cNvSpPr txBox="1">
            <a:spLocks noChangeArrowheads="1"/>
          </p:cNvSpPr>
          <p:nvPr/>
        </p:nvSpPr>
        <p:spPr bwMode="auto">
          <a:xfrm>
            <a:off x="896550" y="1916832"/>
            <a:ext cx="787887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sz="6000" b="1" i="1" dirty="0">
                <a:solidFill>
                  <a:srgbClr val="FF0000"/>
                </a:solidFill>
                <a:latin typeface="+mn-lt"/>
              </a:rPr>
              <a:t>Ветераны войны, труженики тыла</a:t>
            </a:r>
          </a:p>
        </p:txBody>
      </p:sp>
      <p:pic>
        <p:nvPicPr>
          <p:cNvPr id="4" name="Picture 2" descr="C:\Users\школа\Desktop\Презентации к 9МАЯ\Хадича 001.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rot="21094082">
            <a:off x="2199515" y="3636690"/>
            <a:ext cx="1510067" cy="17751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школа\Desktop\Презентации к 9МАЯ\Хайрутдинова Т.С\Танзиля 001.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rot="21191159">
            <a:off x="529040" y="3699487"/>
            <a:ext cx="1548266" cy="16495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Объект 9" descr="C:\Users\Римма\Desktop\труженик\фото труженик тыла\DSC02827(1).JPG"/>
          <p:cNvPicPr>
            <a:picLocks/>
          </p:cNvPicPr>
          <p:nvPr/>
        </p:nvPicPr>
        <p:blipFill rotWithShape="1">
          <a:blip r:embed="rId6" cstate="email">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t="-6047"/>
          <a:stretch/>
        </p:blipFill>
        <p:spPr bwMode="auto">
          <a:xfrm>
            <a:off x="4083716" y="620688"/>
            <a:ext cx="1504542" cy="1728192"/>
          </a:xfrm>
          <a:prstGeom prst="ellipse">
            <a:avLst/>
          </a:prstGeom>
          <a:ln>
            <a:noFill/>
          </a:ln>
          <a:effectLst>
            <a:softEdge rad="112500"/>
          </a:effectLst>
        </p:spPr>
      </p:pic>
      <p:pic>
        <p:nvPicPr>
          <p:cNvPr id="7" name="Объект 5"/>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172914" y="3645024"/>
            <a:ext cx="1660560" cy="1728192"/>
          </a:xfrm>
          <a:prstGeom prst="ellipse">
            <a:avLst/>
          </a:prstGeom>
          <a:ln>
            <a:noFill/>
          </a:ln>
          <a:effectLst>
            <a:softEdge rad="112500"/>
          </a:effectLst>
        </p:spPr>
      </p:pic>
      <p:pic>
        <p:nvPicPr>
          <p:cNvPr id="8" name="Picture 2" descr="C:\Users\школа\Desktop\Презентации к 9МАЯ\Сахиуллина М.С\Музаккира 1 001.jpg"/>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a:ext>
            </a:extLst>
          </a:blip>
          <a:srcRect t="-2004"/>
          <a:stretch/>
        </p:blipFill>
        <p:spPr bwMode="auto">
          <a:xfrm rot="435312">
            <a:off x="7709261" y="3692808"/>
            <a:ext cx="1461357" cy="1779618"/>
          </a:xfrm>
          <a:prstGeom prst="ellipse">
            <a:avLst/>
          </a:prstGeom>
          <a:ln>
            <a:noFill/>
          </a:ln>
          <a:effectLst>
            <a:softEdge rad="112500"/>
          </a:effectLst>
          <a:extLst/>
        </p:spPr>
      </p:pic>
      <p:pic>
        <p:nvPicPr>
          <p:cNvPr id="9" name="Picture 2" descr="C:\Users\школа\Desktop\Презентации к 9МАЯ\Шакирова\Роза Мин 001.jpg"/>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t="-4868" b="-8031"/>
          <a:stretch/>
        </p:blipFill>
        <p:spPr bwMode="auto">
          <a:xfrm rot="482644">
            <a:off x="6179319" y="3701043"/>
            <a:ext cx="1473272" cy="1801495"/>
          </a:xfrm>
          <a:prstGeom prst="ellipse">
            <a:avLst/>
          </a:prstGeom>
          <a:ln>
            <a:noFill/>
          </a:ln>
          <a:effectLst>
            <a:softEdge rad="112500"/>
          </a:effectLst>
        </p:spPr>
      </p:pic>
    </p:spTree>
    <p:extLst>
      <p:ext uri="{BB962C8B-B14F-4D97-AF65-F5344CB8AC3E}">
        <p14:creationId xmlns:p14="http://schemas.microsoft.com/office/powerpoint/2010/main" val="2833689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83961" y="4496951"/>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4098" name="Picture 2" descr="C:\Users\школа\Desktop\Презентации к 9МАЯ\Хадича 00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2276" y="1412778"/>
            <a:ext cx="2373219" cy="3198565"/>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noAutofit/>
          </a:bodyPr>
          <a:lstStyle/>
          <a:p>
            <a:r>
              <a:rPr lang="ru-RU" sz="2800" dirty="0">
                <a:solidFill>
                  <a:srgbClr val="FF0000"/>
                </a:solidFill>
              </a:rPr>
              <a:t>          </a:t>
            </a:r>
            <a:r>
              <a:rPr lang="ru-RU" sz="3200" b="1" dirty="0" err="1">
                <a:solidFill>
                  <a:srgbClr val="FF0000"/>
                </a:solidFill>
              </a:rPr>
              <a:t>Латыпова</a:t>
            </a:r>
            <a:r>
              <a:rPr lang="ru-RU" sz="3200" b="1" dirty="0">
                <a:solidFill>
                  <a:srgbClr val="FF0000"/>
                </a:solidFill>
              </a:rPr>
              <a:t> </a:t>
            </a:r>
            <a:r>
              <a:rPr lang="ru-RU" sz="3200" b="1" dirty="0" err="1">
                <a:solidFill>
                  <a:srgbClr val="FF0000"/>
                </a:solidFill>
              </a:rPr>
              <a:t>Хадича</a:t>
            </a:r>
            <a:r>
              <a:rPr lang="ru-RU" sz="3200" b="1" dirty="0">
                <a:solidFill>
                  <a:srgbClr val="FF0000"/>
                </a:solidFill>
              </a:rPr>
              <a:t> </a:t>
            </a:r>
            <a:r>
              <a:rPr lang="ru-RU" sz="3200" b="1" dirty="0" err="1">
                <a:solidFill>
                  <a:srgbClr val="FF0000"/>
                </a:solidFill>
              </a:rPr>
              <a:t>Латыповна</a:t>
            </a:r>
            <a:r>
              <a:rPr lang="ru-RU" sz="3200" b="1" dirty="0">
                <a:solidFill>
                  <a:srgbClr val="FF0000"/>
                </a:solidFill>
              </a:rPr>
              <a:t> </a:t>
            </a:r>
            <a:br>
              <a:rPr lang="ru-RU" sz="3200" b="1" dirty="0">
                <a:solidFill>
                  <a:srgbClr val="FF0000"/>
                </a:solidFill>
              </a:rPr>
            </a:br>
            <a:r>
              <a:rPr lang="ru-RU" sz="3200" b="1" dirty="0">
                <a:solidFill>
                  <a:srgbClr val="FF0000"/>
                </a:solidFill>
              </a:rPr>
              <a:t>            3 января 1925 года </a:t>
            </a:r>
            <a:endParaRPr lang="ru-RU" sz="2800" b="1" dirty="0">
              <a:solidFill>
                <a:srgbClr val="FF0000"/>
              </a:solidFill>
            </a:endParaRPr>
          </a:p>
        </p:txBody>
      </p:sp>
      <p:sp>
        <p:nvSpPr>
          <p:cNvPr id="5" name="Объект 4"/>
          <p:cNvSpPr>
            <a:spLocks noGrp="1"/>
          </p:cNvSpPr>
          <p:nvPr>
            <p:ph idx="1"/>
          </p:nvPr>
        </p:nvSpPr>
        <p:spPr>
          <a:xfrm>
            <a:off x="3236809" y="1268762"/>
            <a:ext cx="6342500" cy="5232245"/>
          </a:xfrm>
        </p:spPr>
        <p:txBody>
          <a:bodyPr>
            <a:noAutofit/>
          </a:bodyPr>
          <a:lstStyle/>
          <a:p>
            <a:pPr marL="0" indent="0" algn="just">
              <a:buNone/>
            </a:pP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Латыпова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Хадича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Латыповна</a:t>
            </a:r>
            <a:r>
              <a:rPr lang="ru-RU" sz="2000" dirty="0">
                <a:latin typeface="Times New Roman" pitchFamily="18" charset="0"/>
                <a:cs typeface="Times New Roman" pitchFamily="18" charset="0"/>
              </a:rPr>
              <a:t> родилась 3 января 1925 года в деревне  </a:t>
            </a:r>
            <a:r>
              <a:rPr lang="ru-RU" sz="2000" dirty="0" err="1">
                <a:latin typeface="Times New Roman" pitchFamily="18" charset="0"/>
                <a:cs typeface="Times New Roman" pitchFamily="18" charset="0"/>
              </a:rPr>
              <a:t>Куктяка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Азнакаевского</a:t>
            </a:r>
            <a:r>
              <a:rPr lang="ru-RU" sz="2000" dirty="0">
                <a:latin typeface="Times New Roman" pitchFamily="18" charset="0"/>
                <a:cs typeface="Times New Roman" pitchFamily="18" charset="0"/>
              </a:rPr>
              <a:t> района. Ее детство и юность пришлись на очень тяжелые годы, годы коллективизации и войны. С малых лет она трудилась,  училась прясть, шить, вязать.</a:t>
            </a:r>
          </a:p>
          <a:p>
            <a:pPr marL="0" indent="0" algn="just">
              <a:buNone/>
            </a:pPr>
            <a:r>
              <a:rPr lang="ru-RU" sz="2000" dirty="0">
                <a:latin typeface="Times New Roman" pitchFamily="18" charset="0"/>
                <a:cs typeface="Times New Roman" pitchFamily="18" charset="0"/>
              </a:rPr>
              <a:t>    7 классов  </a:t>
            </a:r>
            <a:r>
              <a:rPr lang="ru-RU" sz="2000" dirty="0" err="1">
                <a:latin typeface="Times New Roman" pitchFamily="18" charset="0"/>
                <a:cs typeface="Times New Roman" pitchFamily="18" charset="0"/>
              </a:rPr>
              <a:t>Хадича</a:t>
            </a:r>
            <a:r>
              <a:rPr lang="ru-RU" sz="2000" dirty="0">
                <a:latin typeface="Times New Roman" pitchFamily="18" charset="0"/>
                <a:cs typeface="Times New Roman" pitchFamily="18" charset="0"/>
              </a:rPr>
              <a:t> закончила в школе  своей родной деревни, 8-10 классы - в селе Тумутук. В эти годы после уроков наряду с взрослыми работала на полях, собирала  пшеничные колосья, сено. К окончанию 9 класса началась </a:t>
            </a:r>
            <a:r>
              <a:rPr lang="ru-RU" sz="2000" dirty="0" smtClean="0">
                <a:latin typeface="Times New Roman" pitchFamily="18" charset="0"/>
                <a:cs typeface="Times New Roman" pitchFamily="18" charset="0"/>
              </a:rPr>
              <a:t>Великая </a:t>
            </a:r>
            <a:r>
              <a:rPr lang="ru-RU" sz="2000" dirty="0">
                <a:latin typeface="Times New Roman" pitchFamily="18" charset="0"/>
                <a:cs typeface="Times New Roman" pitchFamily="18" charset="0"/>
              </a:rPr>
              <a:t>Отечественная война. С </a:t>
            </a:r>
            <a:r>
              <a:rPr lang="ru-RU" sz="2000" dirty="0" err="1">
                <a:latin typeface="Times New Roman" pitchFamily="18" charset="0"/>
                <a:cs typeface="Times New Roman" pitchFamily="18" charset="0"/>
              </a:rPr>
              <a:t>Тумутукского</a:t>
            </a:r>
            <a:r>
              <a:rPr lang="ru-RU" sz="2000" dirty="0">
                <a:latin typeface="Times New Roman" pitchFamily="18" charset="0"/>
                <a:cs typeface="Times New Roman" pitchFamily="18" charset="0"/>
              </a:rPr>
              <a:t> района каждую неделю на фронт уходили сотни человек. Из-за плохого зрения отец </a:t>
            </a:r>
            <a:r>
              <a:rPr lang="ru-RU" sz="2000" dirty="0" err="1">
                <a:latin typeface="Times New Roman" pitchFamily="18" charset="0"/>
                <a:cs typeface="Times New Roman" pitchFamily="18" charset="0"/>
              </a:rPr>
              <a:t>Хадичи</a:t>
            </a:r>
            <a:r>
              <a:rPr lang="ru-RU" sz="2000" dirty="0">
                <a:latin typeface="Times New Roman" pitchFamily="18" charset="0"/>
                <a:cs typeface="Times New Roman" pitchFamily="18" charset="0"/>
              </a:rPr>
              <a:t> работал  на военном заводе. Двое братьев матери  воевали на фронте, один из них погиб. Во время войны всю тяжелую работу выполняли  женщины, дети и старики. </a:t>
            </a:r>
          </a:p>
          <a:p>
            <a:endParaRPr lang="ru-RU" sz="2000" dirty="0"/>
          </a:p>
        </p:txBody>
      </p:sp>
    </p:spTree>
    <p:extLst>
      <p:ext uri="{BB962C8B-B14F-4D97-AF65-F5344CB8AC3E}">
        <p14:creationId xmlns:p14="http://schemas.microsoft.com/office/powerpoint/2010/main" val="32951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3440833" y="5229200"/>
            <a:ext cx="31683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5" name="Объект 4"/>
          <p:cNvSpPr>
            <a:spLocks noGrp="1"/>
          </p:cNvSpPr>
          <p:nvPr>
            <p:ph idx="4294967295"/>
          </p:nvPr>
        </p:nvSpPr>
        <p:spPr>
          <a:xfrm>
            <a:off x="506506" y="468968"/>
            <a:ext cx="9072803" cy="3536096"/>
          </a:xfrm>
        </p:spPr>
        <p:txBody>
          <a:bodyPr>
            <a:noAutofit/>
          </a:bodyPr>
          <a:lstStyle/>
          <a:p>
            <a:pPr marL="0" indent="0">
              <a:buNone/>
            </a:pP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После окончания 10 класса </a:t>
            </a:r>
            <a:r>
              <a:rPr lang="ru-RU" sz="1800" dirty="0" err="1">
                <a:latin typeface="Times New Roman" pitchFamily="18" charset="0"/>
                <a:cs typeface="Times New Roman" pitchFamily="18" charset="0"/>
              </a:rPr>
              <a:t>Латыпова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Хадича</a:t>
            </a:r>
            <a:r>
              <a:rPr lang="ru-RU" sz="1800" dirty="0">
                <a:latin typeface="Times New Roman" pitchFamily="18" charset="0"/>
                <a:cs typeface="Times New Roman" pitchFamily="18" charset="0"/>
              </a:rPr>
              <a:t> закончила в Бугульме курсы педагогики. В 1942 году ее назначили учителем в деревню </a:t>
            </a:r>
            <a:r>
              <a:rPr lang="ru-RU" sz="1800" dirty="0" err="1">
                <a:latin typeface="Times New Roman" pitchFamily="18" charset="0"/>
                <a:cs typeface="Times New Roman" pitchFamily="18" charset="0"/>
              </a:rPr>
              <a:t>Чубар</a:t>
            </a:r>
            <a:r>
              <a:rPr lang="ru-RU" sz="1800" dirty="0">
                <a:latin typeface="Times New Roman" pitchFamily="18" charset="0"/>
                <a:cs typeface="Times New Roman" pitchFamily="18" charset="0"/>
              </a:rPr>
              <a:t> Абдул. В ее классе учились 30 детей. Тетрадей не было, писали на старых книгах, газетах. Одежда была плохая, кормили один раз в день. Наряду с работой в школе учителям приходилось работать ночью на </a:t>
            </a:r>
            <a:r>
              <a:rPr lang="ru-RU" sz="1800" dirty="0" err="1">
                <a:latin typeface="Times New Roman" pitchFamily="18" charset="0"/>
                <a:cs typeface="Times New Roman" pitchFamily="18" charset="0"/>
              </a:rPr>
              <a:t>зернотоке</a:t>
            </a:r>
            <a:r>
              <a:rPr lang="ru-RU" sz="1800" dirty="0">
                <a:latin typeface="Times New Roman" pitchFamily="18" charset="0"/>
                <a:cs typeface="Times New Roman" pitchFamily="18" charset="0"/>
              </a:rPr>
              <a:t>.</a:t>
            </a:r>
          </a:p>
          <a:p>
            <a:pPr marL="0" indent="0">
              <a:buNone/>
            </a:pP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После войны </a:t>
            </a:r>
            <a:r>
              <a:rPr lang="ru-RU" sz="1800" dirty="0" err="1">
                <a:latin typeface="Times New Roman" pitchFamily="18" charset="0"/>
                <a:cs typeface="Times New Roman" pitchFamily="18" charset="0"/>
              </a:rPr>
              <a:t>Латыпова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Хадича</a:t>
            </a:r>
            <a:r>
              <a:rPr lang="ru-RU" sz="1800" dirty="0">
                <a:latin typeface="Times New Roman" pitchFamily="18" charset="0"/>
                <a:cs typeface="Times New Roman" pitchFamily="18" charset="0"/>
              </a:rPr>
              <a:t> заочно закончила физико-математический факультет в Бугульме.  Преподавала математику в начальных классах, затем в 5-7 классах в деревне </a:t>
            </a:r>
            <a:r>
              <a:rPr lang="ru-RU" sz="1800" dirty="0" err="1">
                <a:latin typeface="Times New Roman" pitchFamily="18" charset="0"/>
                <a:cs typeface="Times New Roman" pitchFamily="18" charset="0"/>
              </a:rPr>
              <a:t>Урсай</a:t>
            </a:r>
            <a:r>
              <a:rPr lang="ru-RU" sz="1800" dirty="0">
                <a:latin typeface="Times New Roman" pitchFamily="18" charset="0"/>
                <a:cs typeface="Times New Roman" pitchFamily="18" charset="0"/>
              </a:rPr>
              <a:t>. Здесь вышла замуж за фронтовика, но уже через 5 лет одна  растила  двух дочерей</a:t>
            </a:r>
            <a:r>
              <a:rPr lang="ru-RU" sz="1800" dirty="0" smtClean="0">
                <a:latin typeface="Times New Roman" pitchFamily="18" charset="0"/>
                <a:cs typeface="Times New Roman" pitchFamily="18" charset="0"/>
              </a:rPr>
              <a:t>.</a:t>
            </a:r>
          </a:p>
          <a:p>
            <a:pPr marL="0" indent="0">
              <a:buNone/>
            </a:pP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Латыпова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Хадича</a:t>
            </a:r>
            <a:r>
              <a:rPr lang="ru-RU" sz="1800" dirty="0" smtClean="0">
                <a:latin typeface="Times New Roman" pitchFamily="18" charset="0"/>
                <a:cs typeface="Times New Roman" pitchFamily="18" charset="0"/>
              </a:rPr>
              <a:t> 5 лет работала директором школы в деревне </a:t>
            </a:r>
            <a:r>
              <a:rPr lang="ru-RU" sz="1800" dirty="0" err="1" smtClean="0">
                <a:latin typeface="Times New Roman" pitchFamily="18" charset="0"/>
                <a:cs typeface="Times New Roman" pitchFamily="18" charset="0"/>
              </a:rPr>
              <a:t>Сарлы</a:t>
            </a:r>
            <a:r>
              <a:rPr lang="ru-RU" sz="1800" dirty="0" smtClean="0">
                <a:latin typeface="Times New Roman" pitchFamily="18" charset="0"/>
                <a:cs typeface="Times New Roman" pitchFamily="18" charset="0"/>
              </a:rPr>
              <a:t>, затем 8 лет в деревне </a:t>
            </a:r>
            <a:r>
              <a:rPr lang="ru-RU" sz="1800" dirty="0" err="1" smtClean="0">
                <a:latin typeface="Times New Roman" pitchFamily="18" charset="0"/>
                <a:cs typeface="Times New Roman" pitchFamily="18" charset="0"/>
              </a:rPr>
              <a:t>Учалле</a:t>
            </a:r>
            <a:r>
              <a:rPr lang="ru-RU" sz="1800" dirty="0" smtClean="0">
                <a:latin typeface="Times New Roman" pitchFamily="18" charset="0"/>
                <a:cs typeface="Times New Roman" pitchFamily="18" charset="0"/>
              </a:rPr>
              <a:t>.  2 года занимала пост первого секретаря </a:t>
            </a:r>
            <a:r>
              <a:rPr lang="ru-RU" sz="1800" dirty="0" err="1" smtClean="0">
                <a:latin typeface="Times New Roman" pitchFamily="18" charset="0"/>
                <a:cs typeface="Times New Roman" pitchFamily="18" charset="0"/>
              </a:rPr>
              <a:t>Азнакаевского</a:t>
            </a:r>
            <a:r>
              <a:rPr lang="ru-RU" sz="1800" dirty="0" smtClean="0">
                <a:latin typeface="Times New Roman" pitchFamily="18" charset="0"/>
                <a:cs typeface="Times New Roman" pitchFamily="18" charset="0"/>
              </a:rPr>
              <a:t> райисполкома.  До пенсии проработала в коррекционной школе учителем математики. </a:t>
            </a:r>
          </a:p>
          <a:p>
            <a:pPr marL="0" indent="0">
              <a:buNone/>
            </a:pP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В 1947 году удостоена медалью «За доблестный труд в Великой Отечественной       </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войне в 1941-1945г», в  1954 году – «За трудовое отличие». В 1967 году </a:t>
            </a:r>
            <a:r>
              <a:rPr lang="ru-RU" sz="1800" dirty="0" smtClean="0">
                <a:latin typeface="Times New Roman" pitchFamily="18" charset="0"/>
                <a:cs typeface="Times New Roman" pitchFamily="18" charset="0"/>
              </a:rPr>
              <a:t>внесена </a:t>
            </a:r>
            <a:r>
              <a:rPr lang="ru-RU" sz="1800" dirty="0">
                <a:latin typeface="Times New Roman" pitchFamily="18" charset="0"/>
                <a:cs typeface="Times New Roman" pitchFamily="18" charset="0"/>
              </a:rPr>
              <a:t>в республиканскую «Книгу почета». В 1980 году награждена </a:t>
            </a:r>
            <a:r>
              <a:rPr lang="ru-RU" sz="1800" dirty="0" smtClean="0">
                <a:latin typeface="Times New Roman" pitchFamily="18" charset="0"/>
                <a:cs typeface="Times New Roman" pitchFamily="18" charset="0"/>
              </a:rPr>
              <a:t>медалью </a:t>
            </a:r>
            <a:r>
              <a:rPr lang="ru-RU" sz="1800" dirty="0">
                <a:latin typeface="Times New Roman" pitchFamily="18" charset="0"/>
                <a:cs typeface="Times New Roman" pitchFamily="18" charset="0"/>
              </a:rPr>
              <a:t>«Ветеран труда», имеет множество грамот.</a:t>
            </a:r>
          </a:p>
          <a:p>
            <a:pPr marL="0" indent="0">
              <a:buNone/>
            </a:pP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На </a:t>
            </a:r>
            <a:r>
              <a:rPr lang="ru-RU" sz="1800" dirty="0">
                <a:latin typeface="Times New Roman" pitchFamily="18" charset="0"/>
                <a:cs typeface="Times New Roman" pitchFamily="18" charset="0"/>
              </a:rPr>
              <a:t>пенсии в 1982-1997 годах проработала в районном </a:t>
            </a:r>
            <a:r>
              <a:rPr lang="ru-RU" sz="1800" dirty="0" smtClean="0">
                <a:latin typeface="Times New Roman" pitchFamily="18" charset="0"/>
                <a:cs typeface="Times New Roman" pitchFamily="18" charset="0"/>
              </a:rPr>
              <a:t>совете </a:t>
            </a:r>
            <a:r>
              <a:rPr lang="ru-RU" sz="1800" dirty="0">
                <a:latin typeface="Times New Roman" pitchFamily="18" charset="0"/>
                <a:cs typeface="Times New Roman" pitchFamily="18" charset="0"/>
              </a:rPr>
              <a:t>ветеранов.         </a:t>
            </a:r>
          </a:p>
          <a:p>
            <a:pPr marL="0" indent="0">
              <a:buNone/>
            </a:pP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ru-RU" sz="1800" dirty="0" err="1">
                <a:latin typeface="Times New Roman" pitchFamily="18" charset="0"/>
                <a:cs typeface="Times New Roman" pitchFamily="18" charset="0"/>
              </a:rPr>
              <a:t>Хадича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Латыповна</a:t>
            </a:r>
            <a:r>
              <a:rPr lang="ru-RU" sz="1800" dirty="0">
                <a:latin typeface="Times New Roman" pitchFamily="18" charset="0"/>
                <a:cs typeface="Times New Roman" pitchFamily="18" charset="0"/>
              </a:rPr>
              <a:t> воспитывает 2 внуков, 2 правнуков.</a:t>
            </a:r>
          </a:p>
          <a:p>
            <a:pPr marL="0" indent="0">
              <a:buNone/>
            </a:pPr>
            <a:r>
              <a:rPr lang="ru-RU" sz="1800" dirty="0">
                <a:latin typeface="Times New Roman" pitchFamily="18" charset="0"/>
                <a:cs typeface="Times New Roman" pitchFamily="18" charset="0"/>
              </a:rPr>
              <a:t> </a:t>
            </a:r>
          </a:p>
          <a:p>
            <a:endParaRPr lang="ru-RU" sz="1800" dirty="0"/>
          </a:p>
        </p:txBody>
      </p:sp>
    </p:spTree>
    <p:extLst>
      <p:ext uri="{BB962C8B-B14F-4D97-AF65-F5344CB8AC3E}">
        <p14:creationId xmlns:p14="http://schemas.microsoft.com/office/powerpoint/2010/main" val="1967909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72481" y="217328"/>
            <a:ext cx="9361040" cy="6380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770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83961" y="4496951"/>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tt-RU" sz="3200" b="1" dirty="0">
                <a:solidFill>
                  <a:srgbClr val="FF0000"/>
                </a:solidFill>
              </a:rPr>
              <a:t>Габдракипова Мөгелсем Шафик кызы</a:t>
            </a:r>
            <a:br>
              <a:rPr lang="tt-RU" sz="3200" b="1" dirty="0">
                <a:solidFill>
                  <a:srgbClr val="FF0000"/>
                </a:solidFill>
              </a:rPr>
            </a:br>
            <a:r>
              <a:rPr lang="tt-RU" sz="3200" b="1" dirty="0">
                <a:solidFill>
                  <a:srgbClr val="FF0000"/>
                </a:solidFill>
              </a:rPr>
              <a:t>1927 елның 7 сентябрендә туган</a:t>
            </a:r>
            <a:endParaRPr lang="ru-RU" sz="3200" b="1" dirty="0">
              <a:solidFill>
                <a:srgbClr val="FF0000"/>
              </a:solidFill>
            </a:endParaRPr>
          </a:p>
        </p:txBody>
      </p:sp>
      <p:pic>
        <p:nvPicPr>
          <p:cNvPr id="6" name="Объект 5"/>
          <p:cNvPicPr>
            <a:picLocks noGrp="1" noChangeAspect="1"/>
          </p:cNvPicPr>
          <p:nvPr>
            <p:ph idx="1"/>
          </p:nvPr>
        </p:nvPicPr>
        <p:blipFill rotWithShape="1">
          <a:blip r:embed="rId6" cstate="email">
            <a:extLst>
              <a:ext uri="{28A0092B-C50C-407E-A947-70E740481C1C}">
                <a14:useLocalDpi xmlns:a14="http://schemas.microsoft.com/office/drawing/2010/main"/>
              </a:ext>
            </a:extLst>
          </a:blip>
          <a:srcRect/>
          <a:stretch/>
        </p:blipFill>
        <p:spPr>
          <a:xfrm>
            <a:off x="793272" y="1724641"/>
            <a:ext cx="2290672" cy="307251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123"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66012" y="1451782"/>
            <a:ext cx="5904655" cy="5088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6466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83961" y="4496951"/>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sp>
        <p:nvSpPr>
          <p:cNvPr id="6" name="Прямоугольник 5"/>
          <p:cNvSpPr/>
          <p:nvPr/>
        </p:nvSpPr>
        <p:spPr>
          <a:xfrm>
            <a:off x="428499" y="260648"/>
            <a:ext cx="9150811" cy="3970318"/>
          </a:xfrm>
          <a:prstGeom prst="rect">
            <a:avLst/>
          </a:prstGeom>
        </p:spPr>
        <p:txBody>
          <a:bodyPr wrap="square" lIns="91434" tIns="45718" rIns="91434" bIns="45718">
            <a:spAutoFit/>
          </a:bodyPr>
          <a:lstStyle/>
          <a:p>
            <a:pPr algn="just"/>
            <a:r>
              <a:rPr lang="tt-RU" dirty="0">
                <a:latin typeface="Times New Roman" pitchFamily="18" charset="0"/>
                <a:cs typeface="Times New Roman" pitchFamily="18" charset="0"/>
              </a:rPr>
              <a:t> </a:t>
            </a:r>
            <a:r>
              <a:rPr lang="tt-RU" dirty="0" smtClean="0">
                <a:latin typeface="Times New Roman" pitchFamily="18" charset="0"/>
                <a:cs typeface="Times New Roman" pitchFamily="18" charset="0"/>
              </a:rPr>
              <a:t>   1945 </a:t>
            </a:r>
            <a:r>
              <a:rPr lang="tt-RU" dirty="0">
                <a:latin typeface="Times New Roman" pitchFamily="18" charset="0"/>
                <a:cs typeface="Times New Roman" pitchFamily="18" charset="0"/>
              </a:rPr>
              <a:t>елны  авылдан үзе кебек яшь унбиш кызны вагоннарга утыртып, эшалоннарга төяп торф әзерләргә Мәскәү янына Павлов шәһәренә эшкә җибәрәләр. Декадага 500 грамм ипигә карточка бирелсә дә, күмәк эшләп , яшәгәч авырлыкларны җиңәргә туры килә аларга. 1945 елның май </a:t>
            </a:r>
            <a:r>
              <a:rPr lang="tt-RU" dirty="0" smtClean="0">
                <a:latin typeface="Times New Roman" pitchFamily="18" charset="0"/>
                <a:cs typeface="Times New Roman" pitchFamily="18" charset="0"/>
              </a:rPr>
              <a:t>иртәсендә</a:t>
            </a:r>
            <a:r>
              <a:rPr lang="ru-RU" dirty="0">
                <a:latin typeface="Times New Roman" pitchFamily="18" charset="0"/>
                <a:cs typeface="Times New Roman" pitchFamily="18" charset="0"/>
              </a:rPr>
              <a:t> </a:t>
            </a:r>
            <a:r>
              <a:rPr lang="tt-RU" dirty="0" smtClean="0">
                <a:latin typeface="Times New Roman" pitchFamily="18" charset="0"/>
                <a:cs typeface="Times New Roman" pitchFamily="18" charset="0"/>
              </a:rPr>
              <a:t>халыкларның </a:t>
            </a:r>
            <a:r>
              <a:rPr lang="tt-RU" dirty="0">
                <a:latin typeface="Times New Roman" pitchFamily="18" charset="0"/>
                <a:cs typeface="Times New Roman" pitchFamily="18" charset="0"/>
              </a:rPr>
              <a:t>шау-шу тавышларыннан уянып китеп</a:t>
            </a:r>
            <a:r>
              <a:rPr lang="tt-RU" dirty="0" smtClean="0">
                <a:latin typeface="Times New Roman" pitchFamily="18" charset="0"/>
                <a:cs typeface="Times New Roman" pitchFamily="18" charset="0"/>
              </a:rPr>
              <a:t>, Җиңү </a:t>
            </a:r>
            <a:r>
              <a:rPr lang="tt-RU" dirty="0">
                <a:latin typeface="Times New Roman" pitchFamily="18" charset="0"/>
                <a:cs typeface="Times New Roman" pitchFamily="18" charset="0"/>
              </a:rPr>
              <a:t>җиткәнен аңлый.</a:t>
            </a:r>
            <a:endParaRPr lang="ru-RU" dirty="0">
              <a:latin typeface="Times New Roman" pitchFamily="18" charset="0"/>
              <a:cs typeface="Times New Roman" pitchFamily="18" charset="0"/>
            </a:endParaRPr>
          </a:p>
          <a:p>
            <a:pPr algn="just"/>
            <a:r>
              <a:rPr lang="tt-RU" dirty="0" smtClean="0">
                <a:latin typeface="Times New Roman" pitchFamily="18" charset="0"/>
                <a:cs typeface="Times New Roman" pitchFamily="18" charset="0"/>
              </a:rPr>
              <a:t>   Сугыш </a:t>
            </a:r>
            <a:r>
              <a:rPr lang="tt-RU" dirty="0">
                <a:latin typeface="Times New Roman" pitchFamily="18" charset="0"/>
                <a:cs typeface="Times New Roman" pitchFamily="18" charset="0"/>
              </a:rPr>
              <a:t>һәр гаиләгә дә үзенең ачы хәсрәт эзен сала, бу сугышта Мөгелсем апаның ике абыйсы хәбәрсез югала.</a:t>
            </a:r>
            <a:endParaRPr lang="ru-RU" dirty="0">
              <a:latin typeface="Times New Roman" pitchFamily="18" charset="0"/>
              <a:cs typeface="Times New Roman" pitchFamily="18" charset="0"/>
            </a:endParaRPr>
          </a:p>
          <a:p>
            <a:pPr algn="just"/>
            <a:r>
              <a:rPr lang="tt-RU" dirty="0">
                <a:latin typeface="Times New Roman" pitchFamily="18" charset="0"/>
                <a:cs typeface="Times New Roman" pitchFamily="18" charset="0"/>
              </a:rPr>
              <a:t>  </a:t>
            </a:r>
            <a:r>
              <a:rPr lang="tt-RU" dirty="0" smtClean="0">
                <a:latin typeface="Times New Roman" pitchFamily="18" charset="0"/>
                <a:cs typeface="Times New Roman" pitchFamily="18" charset="0"/>
              </a:rPr>
              <a:t>   1947 </a:t>
            </a:r>
            <a:r>
              <a:rPr lang="tt-RU" dirty="0">
                <a:latin typeface="Times New Roman" pitchFamily="18" charset="0"/>
                <a:cs typeface="Times New Roman" pitchFamily="18" charset="0"/>
              </a:rPr>
              <a:t>елны Мөгелсем Габдракипова авылга кайтып колхозда эшли башлый. 1949 елны сугыштан авылларына җиңү яулаган солдатлар кайта </a:t>
            </a:r>
            <a:r>
              <a:rPr lang="tt-RU" dirty="0" smtClean="0">
                <a:latin typeface="Times New Roman" pitchFamily="18" charset="0"/>
                <a:cs typeface="Times New Roman" pitchFamily="18" charset="0"/>
              </a:rPr>
              <a:t>башлыйлар.</a:t>
            </a:r>
            <a:r>
              <a:rPr lang="ru-RU" dirty="0">
                <a:latin typeface="Times New Roman" pitchFamily="18" charset="0"/>
                <a:cs typeface="Times New Roman" pitchFamily="18" charset="0"/>
              </a:rPr>
              <a:t> </a:t>
            </a:r>
            <a:r>
              <a:rPr lang="tt-RU" dirty="0" smtClean="0">
                <a:latin typeface="Times New Roman" pitchFamily="18" charset="0"/>
                <a:cs typeface="Times New Roman" pitchFamily="18" charset="0"/>
              </a:rPr>
              <a:t>Шулар </a:t>
            </a:r>
            <a:r>
              <a:rPr lang="tt-RU" dirty="0">
                <a:latin typeface="Times New Roman" pitchFamily="18" charset="0"/>
                <a:cs typeface="Times New Roman" pitchFamily="18" charset="0"/>
              </a:rPr>
              <a:t>арасында авылдаш егете Шайдулла Габдракипов яу кырыннан күкрәк тутырып </a:t>
            </a:r>
            <a:r>
              <a:rPr lang="tt-RU" dirty="0" smtClean="0">
                <a:latin typeface="Times New Roman" pitchFamily="18" charset="0"/>
                <a:cs typeface="Times New Roman" pitchFamily="18" charset="0"/>
              </a:rPr>
              <a:t>орден - </a:t>
            </a:r>
            <a:r>
              <a:rPr lang="tt-RU" dirty="0">
                <a:latin typeface="Times New Roman" pitchFamily="18" charset="0"/>
                <a:cs typeface="Times New Roman" pitchFamily="18" charset="0"/>
              </a:rPr>
              <a:t>медальләр белән кайтып төшә</a:t>
            </a:r>
            <a:r>
              <a:rPr lang="tt-RU" dirty="0" smtClean="0">
                <a:latin typeface="Times New Roman" pitchFamily="18" charset="0"/>
                <a:cs typeface="Times New Roman" pitchFamily="18" charset="0"/>
              </a:rPr>
              <a:t>. Сугышта </a:t>
            </a:r>
            <a:r>
              <a:rPr lang="tt-RU" dirty="0">
                <a:latin typeface="Times New Roman" pitchFamily="18" charset="0"/>
                <a:cs typeface="Times New Roman" pitchFamily="18" charset="0"/>
              </a:rPr>
              <a:t>Шайдулла Габдракипов ике тапкыр каты яралана.Сугыш беткәннән соң әле Туган ил алдындагы бурычын үтәп, десант булып хезмәт итеп, туган авылына исән-сау әйләнеп кайта ул.</a:t>
            </a:r>
            <a:endParaRPr lang="ru-RU" dirty="0">
              <a:latin typeface="Times New Roman" pitchFamily="18" charset="0"/>
              <a:cs typeface="Times New Roman" pitchFamily="18" charset="0"/>
            </a:endParaRPr>
          </a:p>
          <a:p>
            <a:pPr algn="just"/>
            <a:r>
              <a:rPr lang="tt-RU" dirty="0" smtClean="0">
                <a:latin typeface="Times New Roman" pitchFamily="18" charset="0"/>
                <a:cs typeface="Times New Roman" pitchFamily="18" charset="0"/>
              </a:rPr>
              <a:t>    Шайдулла </a:t>
            </a:r>
            <a:r>
              <a:rPr lang="tt-RU" dirty="0">
                <a:latin typeface="Times New Roman" pitchFamily="18" charset="0"/>
                <a:cs typeface="Times New Roman" pitchFamily="18" charset="0"/>
              </a:rPr>
              <a:t>белән Мөгелсем 1949 елда тормыш корып, 66 ел матур гомер кичерәләр.</a:t>
            </a:r>
            <a:endParaRPr lang="ru-RU" dirty="0">
              <a:latin typeface="Times New Roman" pitchFamily="18" charset="0"/>
              <a:cs typeface="Times New Roman" pitchFamily="18" charset="0"/>
            </a:endParaRPr>
          </a:p>
        </p:txBody>
      </p:sp>
      <p:pic>
        <p:nvPicPr>
          <p:cNvPr id="15" name="Объект 5"/>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2534529" y="4666263"/>
            <a:ext cx="2607609" cy="168088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6" name="Объект 7"/>
          <p:cNvPicPr>
            <a:picLocks noChangeAspect="1"/>
          </p:cNvPicPr>
          <p:nvPr/>
        </p:nvPicPr>
        <p:blipFill rotWithShape="1">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p:blipFill>
        <p:spPr>
          <a:xfrm>
            <a:off x="5961112" y="4565410"/>
            <a:ext cx="3292288" cy="1882589"/>
          </a:xfrm>
          <a:prstGeom prst="rect">
            <a:avLst/>
          </a:prstGeom>
        </p:spPr>
      </p:pic>
    </p:spTree>
    <p:extLst>
      <p:ext uri="{BB962C8B-B14F-4D97-AF65-F5344CB8AC3E}">
        <p14:creationId xmlns:p14="http://schemas.microsoft.com/office/powerpoint/2010/main" val="8311445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если др.mp3">
            <a:hlinkClick r:id="" action="ppaction://media"/>
          </p:cNvPr>
          <p:cNvPicPr>
            <a:picLocks noRot="1" noChangeAspect="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309563" y="6072189"/>
            <a:ext cx="63976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0071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5028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ru.viptalisman.com/flash/templates/graduate_album/album2/852_smal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94473" y="188640"/>
            <a:ext cx="9517057" cy="6480720"/>
          </a:xfrm>
          <a:prstGeom prst="rect">
            <a:avLst/>
          </a:prstGeom>
          <a:solidFill>
            <a:schemeClr val="bg1"/>
          </a:solidFill>
        </p:spPr>
      </p:pic>
      <p:sp>
        <p:nvSpPr>
          <p:cNvPr id="3" name="Текст 2"/>
          <p:cNvSpPr>
            <a:spLocks noGrp="1"/>
          </p:cNvSpPr>
          <p:nvPr>
            <p:ph type="subTitle" idx="1"/>
          </p:nvPr>
        </p:nvSpPr>
        <p:spPr>
          <a:xfrm>
            <a:off x="1364602" y="1268760"/>
            <a:ext cx="7055499" cy="2520280"/>
          </a:xfrm>
        </p:spPr>
        <p:txBody>
          <a:bodyPr>
            <a:noAutofit/>
          </a:bodyPr>
          <a:lstStyle/>
          <a:p>
            <a:r>
              <a:rPr lang="ru-RU" sz="6000" b="1" cap="all" dirty="0">
                <a:solidFill>
                  <a:srgbClr val="0066FF"/>
                </a:solidFill>
              </a:rPr>
              <a:t>Мы помним</a:t>
            </a:r>
          </a:p>
          <a:p>
            <a:r>
              <a:rPr lang="ru-RU" sz="6000" b="1" cap="all" dirty="0">
                <a:solidFill>
                  <a:srgbClr val="0066FF"/>
                </a:solidFill>
              </a:rPr>
              <a:t> о Вас , </a:t>
            </a:r>
            <a:r>
              <a:rPr lang="ru-RU" sz="6000" b="1" cap="all" dirty="0" smtClean="0">
                <a:solidFill>
                  <a:srgbClr val="0066FF"/>
                </a:solidFill>
              </a:rPr>
              <a:t>ветераны!</a:t>
            </a:r>
            <a:endParaRPr lang="ru-RU" sz="6000" b="1" cap="all" dirty="0">
              <a:solidFill>
                <a:srgbClr val="0066FF"/>
              </a:solidFill>
            </a:endParaRPr>
          </a:p>
        </p:txBody>
      </p:sp>
      <p:pic>
        <p:nvPicPr>
          <p:cNvPr id="8" name="Picture 2" descr="http://forumsmile.ru/u/5/2/8/528e4f55578d182ee6e800cbabdc7046.png"/>
          <p:cNvPicPr>
            <a:picLocks noChangeAspect="1" noChangeArrowheads="1"/>
          </p:cNvPicPr>
          <p:nvPr/>
        </p:nvPicPr>
        <p:blipFill>
          <a:blip r:embed="rId3" cstate="print"/>
          <a:srcRect/>
          <a:stretch>
            <a:fillRect/>
          </a:stretch>
        </p:blipFill>
        <p:spPr bwMode="auto">
          <a:xfrm rot="14364050">
            <a:off x="6402929" y="529699"/>
            <a:ext cx="3017913" cy="2045769"/>
          </a:xfrm>
          <a:prstGeom prst="rect">
            <a:avLst/>
          </a:prstGeom>
          <a:noFill/>
        </p:spPr>
      </p:pic>
      <p:sp>
        <p:nvSpPr>
          <p:cNvPr id="2" name="Прямоугольник 1"/>
          <p:cNvSpPr/>
          <p:nvPr/>
        </p:nvSpPr>
        <p:spPr>
          <a:xfrm>
            <a:off x="4823711" y="3861048"/>
            <a:ext cx="4185740" cy="1477328"/>
          </a:xfrm>
          <a:prstGeom prst="rect">
            <a:avLst/>
          </a:prstGeom>
        </p:spPr>
        <p:txBody>
          <a:bodyPr wrap="square" lIns="91434" tIns="45718" rIns="91434" bIns="45718">
            <a:spAutoFit/>
          </a:bodyPr>
          <a:lstStyle/>
          <a:p>
            <a:pPr indent="180964"/>
            <a:r>
              <a:rPr lang="ru-RU" b="1" i="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a typeface="Calibri" pitchFamily="34" charset="0"/>
              </a:rPr>
              <a:t>   </a:t>
            </a:r>
            <a:r>
              <a:rPr lang="ru-RU" dirty="0" smtClean="0">
                <a:ln w="18000">
                  <a:solidFill>
                    <a:schemeClr val="accent2">
                      <a:satMod val="140000"/>
                    </a:schemeClr>
                  </a:solidFill>
                  <a:prstDash val="solid"/>
                  <a:miter lim="800000"/>
                </a:ln>
                <a:solidFill>
                  <a:srgbClr val="FF0000"/>
                </a:solidFill>
                <a:ea typeface="Calibri" pitchFamily="34" charset="0"/>
              </a:rPr>
              <a:t>Если </a:t>
            </a:r>
            <a:r>
              <a:rPr lang="ru-RU" dirty="0">
                <a:ln w="18000">
                  <a:solidFill>
                    <a:schemeClr val="accent2">
                      <a:satMod val="140000"/>
                    </a:schemeClr>
                  </a:solidFill>
                  <a:prstDash val="solid"/>
                  <a:miter lim="800000"/>
                </a:ln>
                <a:solidFill>
                  <a:srgbClr val="FF0000"/>
                </a:solidFill>
                <a:ea typeface="Calibri" pitchFamily="34" charset="0"/>
              </a:rPr>
              <a:t>хочешь узнать о войне</a:t>
            </a:r>
            <a:endParaRPr lang="ru-RU" dirty="0">
              <a:ln w="18000">
                <a:solidFill>
                  <a:schemeClr val="accent2">
                    <a:satMod val="140000"/>
                  </a:schemeClr>
                </a:solidFill>
                <a:prstDash val="solid"/>
                <a:miter lim="800000"/>
              </a:ln>
              <a:solidFill>
                <a:srgbClr val="FF0000"/>
              </a:solidFill>
            </a:endParaRPr>
          </a:p>
          <a:p>
            <a:pPr indent="180964" eaLnBrk="0" hangingPunct="0"/>
            <a:r>
              <a:rPr lang="ru-RU" dirty="0">
                <a:ln w="18000">
                  <a:solidFill>
                    <a:schemeClr val="accent2">
                      <a:satMod val="140000"/>
                    </a:schemeClr>
                  </a:solidFill>
                  <a:prstDash val="solid"/>
                  <a:miter lim="800000"/>
                </a:ln>
                <a:solidFill>
                  <a:srgbClr val="FF0000"/>
                </a:solidFill>
                <a:ea typeface="Calibri" pitchFamily="34" charset="0"/>
              </a:rPr>
              <a:t>   И о майской победной весне,</a:t>
            </a:r>
            <a:endParaRPr lang="ru-RU" dirty="0">
              <a:ln w="18000">
                <a:solidFill>
                  <a:schemeClr val="accent2">
                    <a:satMod val="140000"/>
                  </a:schemeClr>
                </a:solidFill>
                <a:prstDash val="solid"/>
                <a:miter lim="800000"/>
              </a:ln>
              <a:solidFill>
                <a:srgbClr val="FF0000"/>
              </a:solidFill>
            </a:endParaRPr>
          </a:p>
          <a:p>
            <a:pPr indent="180964" eaLnBrk="0" hangingPunct="0"/>
            <a:r>
              <a:rPr lang="ru-RU" dirty="0">
                <a:ln w="18000">
                  <a:solidFill>
                    <a:schemeClr val="accent2">
                      <a:satMod val="140000"/>
                    </a:schemeClr>
                  </a:solidFill>
                  <a:prstDash val="solid"/>
                  <a:miter lim="800000"/>
                </a:ln>
                <a:solidFill>
                  <a:srgbClr val="FF0000"/>
                </a:solidFill>
                <a:ea typeface="Calibri" pitchFamily="34" charset="0"/>
              </a:rPr>
              <a:t>    Летопись нашу полистай</a:t>
            </a:r>
            <a:endParaRPr lang="ru-RU" dirty="0">
              <a:ln w="18000">
                <a:solidFill>
                  <a:schemeClr val="accent2">
                    <a:satMod val="140000"/>
                  </a:schemeClr>
                </a:solidFill>
                <a:prstDash val="solid"/>
                <a:miter lim="800000"/>
              </a:ln>
              <a:solidFill>
                <a:srgbClr val="FF0000"/>
              </a:solidFill>
            </a:endParaRPr>
          </a:p>
          <a:p>
            <a:pPr indent="180964" eaLnBrk="0" hangingPunct="0"/>
            <a:r>
              <a:rPr lang="ru-RU" dirty="0" smtClean="0">
                <a:ln w="18000">
                  <a:solidFill>
                    <a:schemeClr val="accent2">
                      <a:satMod val="140000"/>
                    </a:schemeClr>
                  </a:solidFill>
                  <a:prstDash val="solid"/>
                  <a:miter lim="800000"/>
                </a:ln>
                <a:solidFill>
                  <a:srgbClr val="FF0000"/>
                </a:solidFill>
                <a:ea typeface="Calibri" pitchFamily="34" charset="0"/>
              </a:rPr>
              <a:t>    </a:t>
            </a:r>
            <a:r>
              <a:rPr lang="ru-RU" dirty="0">
                <a:ln w="18000">
                  <a:solidFill>
                    <a:schemeClr val="accent2">
                      <a:satMod val="140000"/>
                    </a:schemeClr>
                  </a:solidFill>
                  <a:prstDash val="solid"/>
                  <a:miter lim="800000"/>
                </a:ln>
                <a:solidFill>
                  <a:srgbClr val="FF0000"/>
                </a:solidFill>
                <a:ea typeface="Calibri" pitchFamily="34" charset="0"/>
              </a:rPr>
              <a:t>О ветеранах , </a:t>
            </a:r>
            <a:endParaRPr lang="ru-RU" dirty="0" smtClean="0">
              <a:ln w="18000">
                <a:solidFill>
                  <a:schemeClr val="accent2">
                    <a:satMod val="140000"/>
                  </a:schemeClr>
                </a:solidFill>
                <a:prstDash val="solid"/>
                <a:miter lim="800000"/>
              </a:ln>
              <a:solidFill>
                <a:srgbClr val="FF0000"/>
              </a:solidFill>
              <a:ea typeface="Calibri" pitchFamily="34" charset="0"/>
            </a:endParaRPr>
          </a:p>
          <a:p>
            <a:pPr indent="180964" eaLnBrk="0" hangingPunct="0"/>
            <a:r>
              <a:rPr lang="ru-RU" dirty="0" smtClean="0">
                <a:ln w="18000">
                  <a:solidFill>
                    <a:schemeClr val="accent2">
                      <a:satMod val="140000"/>
                    </a:schemeClr>
                  </a:solidFill>
                  <a:prstDash val="solid"/>
                  <a:miter lim="800000"/>
                </a:ln>
                <a:solidFill>
                  <a:srgbClr val="FF0000"/>
                </a:solidFill>
                <a:ea typeface="Calibri" pitchFamily="34" charset="0"/>
              </a:rPr>
              <a:t>                       детях войны почитай</a:t>
            </a:r>
            <a:r>
              <a:rPr lang="ru-RU" dirty="0">
                <a:ln w="18000">
                  <a:solidFill>
                    <a:schemeClr val="accent2">
                      <a:satMod val="140000"/>
                    </a:schemeClr>
                  </a:solidFill>
                  <a:prstDash val="solid"/>
                  <a:miter lim="800000"/>
                </a:ln>
                <a:solidFill>
                  <a:srgbClr val="FF0000"/>
                </a:solidFill>
                <a:ea typeface="Calibri" pitchFamily="34" charset="0"/>
              </a:rPr>
              <a:t>.</a:t>
            </a:r>
            <a:endParaRPr lang="ru-RU" dirty="0">
              <a:ln w="18000">
                <a:solidFill>
                  <a:schemeClr val="accent2">
                    <a:satMod val="140000"/>
                  </a:schemeClr>
                </a:solidFill>
                <a:prstDash val="solid"/>
                <a:miter lim="800000"/>
              </a:ln>
              <a:solidFill>
                <a:srgbClr val="FF0000"/>
              </a:solidFill>
            </a:endParaRPr>
          </a:p>
        </p:txBody>
      </p:sp>
    </p:spTree>
    <p:extLst>
      <p:ext uri="{BB962C8B-B14F-4D97-AF65-F5344CB8AC3E}">
        <p14:creationId xmlns:p14="http://schemas.microsoft.com/office/powerpoint/2010/main" val="41126734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2341025">
            <a:off x="-59021" y="5181484"/>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5421053" y="5274944"/>
            <a:ext cx="315880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2050" name="Picture 2" descr="C:\Users\школа\Desktop\Презентации к 9МАЯ\Хайрутдинова Т.С\Танзиля 001.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a:stretch/>
        </p:blipFill>
        <p:spPr bwMode="auto">
          <a:xfrm>
            <a:off x="818542" y="1763601"/>
            <a:ext cx="2308267" cy="33997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p:txBody>
          <a:bodyPr>
            <a:normAutofit/>
          </a:bodyPr>
          <a:lstStyle/>
          <a:p>
            <a:r>
              <a:rPr lang="ru-RU" sz="2400" dirty="0"/>
              <a:t> </a:t>
            </a:r>
            <a:r>
              <a:rPr lang="ru-RU" sz="3200" b="1" dirty="0" err="1">
                <a:solidFill>
                  <a:srgbClr val="FF0000"/>
                </a:solidFill>
                <a:latin typeface="Times New Roman" pitchFamily="18" charset="0"/>
                <a:cs typeface="Times New Roman" pitchFamily="18" charset="0"/>
              </a:rPr>
              <a:t>Хәйруллина</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Тәнзилә</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Сагыйр</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кызы</a:t>
            </a:r>
            <a:r>
              <a:rPr lang="ru-RU" sz="3200" b="1" dirty="0">
                <a:solidFill>
                  <a:srgbClr val="FF0000"/>
                </a:solidFill>
                <a:latin typeface="Times New Roman" pitchFamily="18" charset="0"/>
                <a:cs typeface="Times New Roman" pitchFamily="18" charset="0"/>
              </a:rPr>
              <a:t/>
            </a:r>
            <a:br>
              <a:rPr lang="ru-RU" sz="3200" b="1" dirty="0">
                <a:solidFill>
                  <a:srgbClr val="FF0000"/>
                </a:solidFill>
                <a:latin typeface="Times New Roman" pitchFamily="18" charset="0"/>
                <a:cs typeface="Times New Roman" pitchFamily="18" charset="0"/>
              </a:rPr>
            </a:br>
            <a:r>
              <a:rPr lang="ru-RU" sz="3200" b="1" dirty="0">
                <a:solidFill>
                  <a:srgbClr val="FF0000"/>
                </a:solidFill>
                <a:latin typeface="Times New Roman" pitchFamily="18" charset="0"/>
                <a:cs typeface="Times New Roman" pitchFamily="18" charset="0"/>
              </a:rPr>
              <a:t>    1931 </a:t>
            </a:r>
            <a:r>
              <a:rPr lang="ru-RU" sz="3200" b="1" dirty="0" err="1">
                <a:solidFill>
                  <a:srgbClr val="FF0000"/>
                </a:solidFill>
                <a:latin typeface="Times New Roman" pitchFamily="18" charset="0"/>
                <a:cs typeface="Times New Roman" pitchFamily="18" charset="0"/>
              </a:rPr>
              <a:t>елның</a:t>
            </a:r>
            <a:r>
              <a:rPr lang="ru-RU" sz="3200" b="1" dirty="0">
                <a:solidFill>
                  <a:srgbClr val="FF0000"/>
                </a:solidFill>
                <a:latin typeface="Times New Roman" pitchFamily="18" charset="0"/>
                <a:cs typeface="Times New Roman" pitchFamily="18" charset="0"/>
              </a:rPr>
              <a:t> 13 </a:t>
            </a:r>
            <a:r>
              <a:rPr lang="ru-RU" sz="3200" b="1" dirty="0" err="1">
                <a:solidFill>
                  <a:srgbClr val="FF0000"/>
                </a:solidFill>
                <a:latin typeface="Times New Roman" pitchFamily="18" charset="0"/>
                <a:cs typeface="Times New Roman" pitchFamily="18" charset="0"/>
              </a:rPr>
              <a:t>сентябрендә</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туган</a:t>
            </a:r>
            <a:endParaRPr lang="ru-RU" sz="2800" b="1" dirty="0">
              <a:solidFill>
                <a:srgbClr val="FF0000"/>
              </a:solidFill>
              <a:latin typeface="Times New Roman" pitchFamily="18" charset="0"/>
              <a:cs typeface="Times New Roman" pitchFamily="18" charset="0"/>
            </a:endParaRPr>
          </a:p>
        </p:txBody>
      </p:sp>
      <p:sp>
        <p:nvSpPr>
          <p:cNvPr id="5" name="Объект 4"/>
          <p:cNvSpPr>
            <a:spLocks noGrp="1"/>
          </p:cNvSpPr>
          <p:nvPr>
            <p:ph idx="1"/>
          </p:nvPr>
        </p:nvSpPr>
        <p:spPr>
          <a:xfrm>
            <a:off x="3470835" y="1561216"/>
            <a:ext cx="5939865" cy="4460073"/>
          </a:xfrm>
        </p:spPr>
        <p:txBody>
          <a:bodyPr>
            <a:normAutofit fontScale="92500" lnSpcReduction="20000"/>
          </a:bodyPr>
          <a:lstStyle/>
          <a:p>
            <a:pPr marL="0" indent="0" algn="just">
              <a:buNone/>
            </a:pPr>
            <a:r>
              <a:rPr lang="ru-RU"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Әтисен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күрү</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насыйп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булмый</a:t>
            </a:r>
            <a:r>
              <a:rPr lang="ru-RU" sz="2400" dirty="0" smtClean="0">
                <a:latin typeface="Times New Roman" pitchFamily="18" charset="0"/>
                <a:cs typeface="Times New Roman" pitchFamily="18" charset="0"/>
              </a:rPr>
              <a:t>: </a:t>
            </a:r>
            <a:r>
              <a:rPr lang="tt-RU" sz="2400" dirty="0" smtClean="0">
                <a:latin typeface="Times New Roman" pitchFamily="18" charset="0"/>
                <a:cs typeface="Times New Roman" pitchFamily="18" charset="0"/>
              </a:rPr>
              <a:t>Тәнзилә апаның әби - бабасы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урынына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әтисен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кулаклар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бетереп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Пермьга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озаталар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Әнисе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колхозда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нинди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авыр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эш</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шунда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эшли</a:t>
            </a:r>
            <a:r>
              <a:rPr lang="ru-RU" sz="2400" dirty="0">
                <a:latin typeface="Times New Roman" pitchFamily="18" charset="0"/>
                <a:cs typeface="Times New Roman" pitchFamily="18" charset="0"/>
              </a:rPr>
              <a:t>: сабан </a:t>
            </a:r>
            <a:r>
              <a:rPr lang="ru-RU" sz="2400" dirty="0" err="1">
                <a:latin typeface="Times New Roman" pitchFamily="18" charset="0"/>
                <a:cs typeface="Times New Roman" pitchFamily="18" charset="0"/>
              </a:rPr>
              <a:t>сөрә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тырмалый</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marL="0" indent="0" algn="just">
              <a:buNone/>
            </a:pP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Ә мин </a:t>
            </a:r>
            <a:r>
              <a:rPr lang="ru-RU" sz="2400" dirty="0" err="1" smtClean="0">
                <a:latin typeface="Times New Roman" pitchFamily="18" charset="0"/>
                <a:cs typeface="Times New Roman" pitchFamily="18" charset="0"/>
              </a:rPr>
              <a:t>әби-бабай</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тәрбиясендә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үскәнмен</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ди</a:t>
            </a:r>
            <a:r>
              <a:rPr lang="ru-RU" sz="2400" dirty="0">
                <a:latin typeface="Times New Roman" pitchFamily="18" charset="0"/>
                <a:cs typeface="Times New Roman" pitchFamily="18" charset="0"/>
              </a:rPr>
              <a:t> ул.- </a:t>
            </a:r>
            <a:r>
              <a:rPr lang="ru-RU" sz="2400" dirty="0" err="1">
                <a:latin typeface="Times New Roman" pitchFamily="18" charset="0"/>
                <a:cs typeface="Times New Roman" pitchFamily="18" charset="0"/>
              </a:rPr>
              <a:t>Бәхетемә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булды</a:t>
            </a:r>
            <a:r>
              <a:rPr lang="ru-RU" sz="2400" dirty="0" smtClean="0">
                <a:latin typeface="Times New Roman" pitchFamily="18" charset="0"/>
                <a:cs typeface="Times New Roman" pitchFamily="18" charset="0"/>
              </a:rPr>
              <a:t>».</a:t>
            </a:r>
          </a:p>
          <a:p>
            <a:pPr marL="0" indent="0" algn="just">
              <a:buNone/>
            </a:pP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Нинди</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генә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авырлыклар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булса</a:t>
            </a:r>
            <a:r>
              <a:rPr lang="ru-RU" sz="2400" dirty="0">
                <a:latin typeface="Times New Roman" pitchFamily="18" charset="0"/>
                <a:cs typeface="Times New Roman" pitchFamily="18" charset="0"/>
              </a:rPr>
              <a:t> да, </a:t>
            </a:r>
            <a:r>
              <a:rPr lang="ru-RU" sz="2400" dirty="0" err="1">
                <a:latin typeface="Times New Roman" pitchFamily="18" charset="0"/>
                <a:cs typeface="Times New Roman" pitchFamily="18" charset="0"/>
              </a:rPr>
              <a:t>дөрес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тәрбия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белем</a:t>
            </a:r>
            <a:r>
              <a:rPr lang="ru-RU" sz="2400" dirty="0">
                <a:latin typeface="Times New Roman" pitchFamily="18" charset="0"/>
                <a:cs typeface="Times New Roman" pitchFamily="18" charset="0"/>
              </a:rPr>
              <a:t>  ала: </a:t>
            </a:r>
            <a:r>
              <a:rPr lang="ru-RU" sz="2400" dirty="0" err="1" smtClean="0">
                <a:latin typeface="Times New Roman" pitchFamily="18" charset="0"/>
                <a:cs typeface="Times New Roman" pitchFamily="18" charset="0"/>
              </a:rPr>
              <a:t>җидееллык</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мәктәпне</a:t>
            </a:r>
            <a:r>
              <a:rPr lang="ru-RU" sz="2400" dirty="0">
                <a:latin typeface="Times New Roman" pitchFamily="18" charset="0"/>
                <a:cs typeface="Times New Roman" pitchFamily="18" charset="0"/>
              </a:rPr>
              <a:t> «5»ле </a:t>
            </a:r>
            <a:r>
              <a:rPr lang="ru-RU" sz="2400" dirty="0" err="1">
                <a:latin typeface="Times New Roman" pitchFamily="18" charset="0"/>
                <a:cs typeface="Times New Roman" pitchFamily="18" charset="0"/>
              </a:rPr>
              <a:t>билгеләренә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һәм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мактау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грамотасына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тәмамлый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урта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мәктәпне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тәмамлап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Бөгелмә</a:t>
            </a:r>
            <a:r>
              <a:rPr lang="ru-RU" sz="2400" dirty="0">
                <a:latin typeface="Times New Roman" pitchFamily="18" charset="0"/>
                <a:cs typeface="Times New Roman" pitchFamily="18" charset="0"/>
              </a:rPr>
              <a:t>  педагогия </a:t>
            </a:r>
            <a:r>
              <a:rPr lang="ru-RU" sz="2400" dirty="0" err="1">
                <a:latin typeface="Times New Roman" pitchFamily="18" charset="0"/>
                <a:cs typeface="Times New Roman" pitchFamily="18" charset="0"/>
              </a:rPr>
              <a:t>училищесын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бетерә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Гомерен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балалар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тәрбияләү</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белем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бирүгә</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багышлый</a:t>
            </a:r>
            <a:r>
              <a:rPr lang="ru-RU" sz="2400" dirty="0"/>
              <a:t>.</a:t>
            </a:r>
          </a:p>
        </p:txBody>
      </p:sp>
    </p:spTree>
    <p:extLst>
      <p:ext uri="{BB962C8B-B14F-4D97-AF65-F5344CB8AC3E}">
        <p14:creationId xmlns:p14="http://schemas.microsoft.com/office/powerpoint/2010/main" val="39671847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9165"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smtClean="0"/>
              <a:t>http://ru.viptalisman.com/flash/templates/graduate_album/album2/852_small.jpg</a:t>
            </a:r>
            <a:endParaRPr lang="ru-RU" dirty="0"/>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3076" name="Picture 4" descr="C:\Users\школа\Desktop\Презентации к 9МАЯ\Хайрутдинова Т.С\SAM_0484.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5546280" y="3818045"/>
            <a:ext cx="3822425" cy="264629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077" name="Picture 5" descr="C:\Users\школа\Desktop\Презентации к 9МАЯ\Хайрутдинова Т.С\SAM_0485.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818541" y="3885265"/>
            <a:ext cx="3685634" cy="257107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p:txBody>
          <a:bodyPr/>
          <a:lstStyle/>
          <a:p>
            <a:endParaRPr lang="ru-RU"/>
          </a:p>
        </p:txBody>
      </p:sp>
      <p:sp>
        <p:nvSpPr>
          <p:cNvPr id="6" name="Текст 5"/>
          <p:cNvSpPr>
            <a:spLocks noGrp="1"/>
          </p:cNvSpPr>
          <p:nvPr>
            <p:ph type="body" idx="1"/>
          </p:nvPr>
        </p:nvSpPr>
        <p:spPr>
          <a:xfrm>
            <a:off x="747643" y="763399"/>
            <a:ext cx="8420100" cy="3456384"/>
          </a:xfrm>
        </p:spPr>
        <p:txBody>
          <a:bodyPr>
            <a:normAutofit fontScale="92500" lnSpcReduction="10000"/>
          </a:bodyPr>
          <a:lstStyle/>
          <a:p>
            <a:pPr algn="just">
              <a:spcAft>
                <a:spcPts val="0"/>
              </a:spcAft>
            </a:pPr>
            <a:r>
              <a:rPr lang="ru-RU" dirty="0" smtClean="0">
                <a:latin typeface="Times New Roman"/>
                <a:ea typeface="Calibri"/>
                <a:cs typeface="Times New Roman"/>
              </a:rPr>
              <a:t>     </a:t>
            </a:r>
            <a:r>
              <a:rPr lang="ru-RU" dirty="0" smtClean="0">
                <a:solidFill>
                  <a:schemeClr val="tx1"/>
                </a:solidFill>
                <a:latin typeface="Times New Roman"/>
                <a:ea typeface="Calibri"/>
                <a:cs typeface="Times New Roman"/>
              </a:rPr>
              <a:t>«</a:t>
            </a:r>
            <a:r>
              <a:rPr lang="ru-RU" dirty="0" err="1">
                <a:solidFill>
                  <a:schemeClr val="tx1"/>
                </a:solidFill>
                <a:latin typeface="Times New Roman"/>
                <a:ea typeface="Calibri"/>
                <a:cs typeface="Times New Roman"/>
              </a:rPr>
              <a:t>Әтисез</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үссәм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дә</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кеше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булдым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Сугыш</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авырлыкларын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сөйләп</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бетерерлек</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түгел</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Ачлык</a:t>
            </a:r>
            <a:r>
              <a:rPr lang="ru-RU" dirty="0">
                <a:solidFill>
                  <a:schemeClr val="tx1"/>
                </a:solidFill>
                <a:latin typeface="Times New Roman"/>
                <a:ea typeface="Calibri"/>
                <a:cs typeface="Times New Roman"/>
              </a:rPr>
              <a:t> - </a:t>
            </a:r>
            <a:r>
              <a:rPr lang="ru-RU" dirty="0" err="1">
                <a:solidFill>
                  <a:schemeClr val="tx1"/>
                </a:solidFill>
                <a:latin typeface="Times New Roman"/>
                <a:ea typeface="Calibri"/>
                <a:cs typeface="Times New Roman"/>
              </a:rPr>
              <a:t>ялангачлык</a:t>
            </a:r>
            <a:r>
              <a:rPr lang="ru-RU" dirty="0">
                <a:solidFill>
                  <a:schemeClr val="tx1"/>
                </a:solidFill>
                <a:latin typeface="Times New Roman"/>
                <a:ea typeface="Calibri"/>
                <a:cs typeface="Times New Roman"/>
              </a:rPr>
              <a:t> </a:t>
            </a:r>
            <a:r>
              <a:rPr lang="ru-RU" dirty="0" err="1" smtClean="0">
                <a:solidFill>
                  <a:schemeClr val="tx1"/>
                </a:solidFill>
                <a:latin typeface="Times New Roman"/>
                <a:ea typeface="Calibri"/>
                <a:cs typeface="Times New Roman"/>
              </a:rPr>
              <a:t>бер</a:t>
            </a:r>
            <a:r>
              <a:rPr lang="ru-RU" dirty="0" smtClean="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безгә</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генә</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иде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мени</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Ләкин</a:t>
            </a:r>
            <a:r>
              <a:rPr lang="ru-RU" dirty="0">
                <a:solidFill>
                  <a:schemeClr val="tx1"/>
                </a:solidFill>
                <a:latin typeface="Times New Roman"/>
                <a:ea typeface="Calibri"/>
                <a:cs typeface="Times New Roman"/>
              </a:rPr>
              <a:t> мин </a:t>
            </a:r>
            <a:r>
              <a:rPr lang="ru-RU" dirty="0" err="1">
                <a:solidFill>
                  <a:schemeClr val="tx1"/>
                </a:solidFill>
                <a:latin typeface="Times New Roman"/>
                <a:ea typeface="Calibri"/>
                <a:cs typeface="Times New Roman"/>
              </a:rPr>
              <a:t>бәхетле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кеше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әтиемнең</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безнең</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бәхетебез</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өчен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һәлак</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булганын</a:t>
            </a:r>
            <a:r>
              <a:rPr lang="ru-RU" dirty="0">
                <a:solidFill>
                  <a:schemeClr val="tx1"/>
                </a:solidFill>
                <a:latin typeface="Times New Roman"/>
                <a:ea typeface="Calibri"/>
                <a:cs typeface="Times New Roman"/>
              </a:rPr>
              <a:t> мин «</a:t>
            </a:r>
            <a:r>
              <a:rPr lang="ru-RU" dirty="0" err="1">
                <a:solidFill>
                  <a:schemeClr val="tx1"/>
                </a:solidFill>
                <a:latin typeface="Times New Roman"/>
                <a:ea typeface="Calibri"/>
                <a:cs typeface="Times New Roman"/>
              </a:rPr>
              <a:t>Хәтер</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китабы»ннан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укып</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беләм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үземнең</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эшем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белән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аның</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исеменә</a:t>
            </a:r>
            <a:r>
              <a:rPr lang="ru-RU" dirty="0">
                <a:solidFill>
                  <a:schemeClr val="tx1"/>
                </a:solidFill>
                <a:latin typeface="Times New Roman"/>
                <a:ea typeface="Calibri"/>
                <a:cs typeface="Times New Roman"/>
              </a:rPr>
              <a:t> тап </a:t>
            </a:r>
            <a:r>
              <a:rPr lang="ru-RU" dirty="0" err="1">
                <a:solidFill>
                  <a:schemeClr val="tx1"/>
                </a:solidFill>
                <a:latin typeface="Times New Roman"/>
                <a:ea typeface="Calibri"/>
                <a:cs typeface="Times New Roman"/>
              </a:rPr>
              <a:t>төшермәдем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дип</a:t>
            </a:r>
            <a:r>
              <a:rPr lang="ru-RU" dirty="0">
                <a:solidFill>
                  <a:schemeClr val="tx1"/>
                </a:solidFill>
                <a:latin typeface="Times New Roman"/>
                <a:ea typeface="Calibri"/>
                <a:cs typeface="Times New Roman"/>
              </a:rPr>
              <a:t> </a:t>
            </a:r>
            <a:r>
              <a:rPr lang="ru-RU" dirty="0" err="1" smtClean="0">
                <a:solidFill>
                  <a:schemeClr val="tx1"/>
                </a:solidFill>
                <a:latin typeface="Times New Roman"/>
                <a:ea typeface="Calibri"/>
                <a:cs typeface="Times New Roman"/>
              </a:rPr>
              <a:t>горурланып</a:t>
            </a:r>
            <a:r>
              <a:rPr lang="ru-RU" dirty="0" smtClean="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шул</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ук</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вакытта</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ятимлеккә</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дучар</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иткән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сугышны</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нәфрәт</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ачысы</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белән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искә</a:t>
            </a:r>
            <a:r>
              <a:rPr lang="ru-RU" dirty="0">
                <a:solidFill>
                  <a:schemeClr val="tx1"/>
                </a:solidFill>
                <a:latin typeface="Times New Roman"/>
                <a:ea typeface="Calibri"/>
                <a:cs typeface="Times New Roman"/>
              </a:rPr>
              <a:t> ала ул.</a:t>
            </a:r>
            <a:endParaRPr lang="ru-RU" sz="1800" dirty="0">
              <a:solidFill>
                <a:schemeClr val="tx1"/>
              </a:solidFill>
              <a:ea typeface="Calibri"/>
              <a:cs typeface="Times New Roman"/>
            </a:endParaRPr>
          </a:p>
          <a:p>
            <a:pPr algn="just">
              <a:spcAft>
                <a:spcPts val="0"/>
              </a:spcAft>
            </a:pPr>
            <a:r>
              <a:rPr lang="ru-RU" dirty="0">
                <a:solidFill>
                  <a:schemeClr val="tx1"/>
                </a:solidFill>
                <a:latin typeface="Times New Roman"/>
                <a:ea typeface="Calibri"/>
                <a:cs typeface="Times New Roman"/>
              </a:rPr>
              <a:t>    Ире </a:t>
            </a:r>
            <a:r>
              <a:rPr lang="ru-RU" dirty="0" err="1">
                <a:solidFill>
                  <a:schemeClr val="tx1"/>
                </a:solidFill>
                <a:latin typeface="Times New Roman"/>
                <a:ea typeface="Calibri"/>
                <a:cs typeface="Times New Roman"/>
              </a:rPr>
              <a:t>белән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ике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малай</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бер</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кыз</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тәрбияләп</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үстерәләр</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Сугыш</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һәм</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хезмәт</a:t>
            </a:r>
            <a:r>
              <a:rPr lang="ru-RU" dirty="0">
                <a:solidFill>
                  <a:schemeClr val="tx1"/>
                </a:solidFill>
                <a:latin typeface="Times New Roman"/>
                <a:ea typeface="Calibri"/>
                <a:cs typeface="Times New Roman"/>
              </a:rPr>
              <a:t> ветераны.</a:t>
            </a:r>
            <a:endParaRPr lang="ru-RU" sz="1800" dirty="0">
              <a:solidFill>
                <a:schemeClr val="tx1"/>
              </a:solidFill>
              <a:ea typeface="Calibri"/>
              <a:cs typeface="Times New Roman"/>
            </a:endParaRPr>
          </a:p>
          <a:p>
            <a:pPr algn="just">
              <a:spcAft>
                <a:spcPts val="0"/>
              </a:spcAft>
            </a:pP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Ул</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Бөек</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Ватан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сугышы</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чорындагы</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хезмәтләре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өчен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медале</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белән</a:t>
            </a:r>
            <a:r>
              <a:rPr lang="ru-RU" dirty="0">
                <a:solidFill>
                  <a:schemeClr val="tx1"/>
                </a:solidFill>
                <a:latin typeface="Times New Roman"/>
                <a:ea typeface="Calibri"/>
                <a:cs typeface="Times New Roman"/>
              </a:rPr>
              <a:t> </a:t>
            </a:r>
            <a:r>
              <a:rPr lang="ru-RU" dirty="0" err="1">
                <a:solidFill>
                  <a:schemeClr val="tx1"/>
                </a:solidFill>
                <a:latin typeface="Times New Roman"/>
                <a:ea typeface="Calibri"/>
                <a:cs typeface="Times New Roman"/>
              </a:rPr>
              <a:t>бүләкләнде</a:t>
            </a:r>
            <a:r>
              <a:rPr lang="ru-RU" dirty="0">
                <a:solidFill>
                  <a:schemeClr val="tx1"/>
                </a:solidFill>
                <a:latin typeface="Times New Roman"/>
                <a:ea typeface="Calibri"/>
                <a:cs typeface="Times New Roman"/>
              </a:rPr>
              <a:t>. </a:t>
            </a:r>
            <a:endParaRPr lang="ru-RU" sz="1800" dirty="0">
              <a:solidFill>
                <a:schemeClr val="tx1"/>
              </a:solidFill>
              <a:ea typeface="Calibri"/>
              <a:cs typeface="Times New Roman"/>
            </a:endParaRPr>
          </a:p>
          <a:p>
            <a:pPr algn="just">
              <a:lnSpc>
                <a:spcPct val="115000"/>
              </a:lnSpc>
              <a:spcAft>
                <a:spcPts val="1000"/>
              </a:spcAft>
            </a:pPr>
            <a:r>
              <a:rPr lang="ru-RU" sz="2800" dirty="0">
                <a:solidFill>
                  <a:schemeClr val="tx1"/>
                </a:solidFill>
                <a:latin typeface="Times New Roman"/>
                <a:ea typeface="Calibri"/>
                <a:cs typeface="Times New Roman"/>
              </a:rPr>
              <a:t>  </a:t>
            </a:r>
            <a:endParaRPr lang="ru-RU" sz="1800" dirty="0">
              <a:solidFill>
                <a:schemeClr val="tx1"/>
              </a:solidFill>
              <a:ea typeface="Calibri"/>
              <a:cs typeface="Times New Roman"/>
            </a:endParaRPr>
          </a:p>
          <a:p>
            <a:endParaRPr lang="ru-RU" dirty="0"/>
          </a:p>
        </p:txBody>
      </p:sp>
    </p:spTree>
    <p:extLst>
      <p:ext uri="{BB962C8B-B14F-4D97-AF65-F5344CB8AC3E}">
        <p14:creationId xmlns:p14="http://schemas.microsoft.com/office/powerpoint/2010/main" val="3930550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3139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6225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62253" y="5273004"/>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a:xfrm>
            <a:off x="495300" y="274638"/>
            <a:ext cx="8915400" cy="994122"/>
          </a:xfrm>
        </p:spPr>
        <p:txBody>
          <a:bodyPr>
            <a:normAutofit fontScale="90000"/>
          </a:bodyPr>
          <a:lstStyle/>
          <a:p>
            <a:r>
              <a:rPr lang="ru-RU" b="1" dirty="0" smtClean="0"/>
              <a:t/>
            </a:r>
            <a:br>
              <a:rPr lang="ru-RU" b="1" dirty="0" smtClean="0"/>
            </a:br>
            <a:r>
              <a:rPr lang="ru-RU" sz="3600" b="1" dirty="0">
                <a:solidFill>
                  <a:srgbClr val="0070C0"/>
                </a:solidFill>
                <a:latin typeface="+mn-lt"/>
              </a:rPr>
              <a:t>Шакирова Роза </a:t>
            </a:r>
            <a:r>
              <a:rPr lang="ru-RU" sz="3600" b="1" dirty="0" err="1">
                <a:solidFill>
                  <a:srgbClr val="0070C0"/>
                </a:solidFill>
                <a:latin typeface="+mn-lt"/>
              </a:rPr>
              <a:t>Миназовна</a:t>
            </a:r>
            <a:r>
              <a:rPr lang="ru-RU" sz="3600" b="1" dirty="0">
                <a:solidFill>
                  <a:srgbClr val="0070C0"/>
                </a:solidFill>
                <a:latin typeface="+mn-lt"/>
              </a:rPr>
              <a:t> </a:t>
            </a:r>
            <a:br>
              <a:rPr lang="ru-RU" sz="3600" b="1" dirty="0">
                <a:solidFill>
                  <a:srgbClr val="0070C0"/>
                </a:solidFill>
                <a:latin typeface="+mn-lt"/>
              </a:rPr>
            </a:br>
            <a:r>
              <a:rPr lang="ru-RU" sz="3600" b="1" dirty="0">
                <a:solidFill>
                  <a:srgbClr val="0070C0"/>
                </a:solidFill>
                <a:latin typeface="+mn-lt"/>
              </a:rPr>
              <a:t> 13 февраля 1931 г.р.</a:t>
            </a:r>
            <a:r>
              <a:rPr lang="ru-RU" sz="3600" b="1" dirty="0">
                <a:latin typeface="+mn-lt"/>
              </a:rPr>
              <a:t/>
            </a:r>
            <a:br>
              <a:rPr lang="ru-RU" sz="3600" b="1" dirty="0">
                <a:latin typeface="+mn-lt"/>
              </a:rPr>
            </a:br>
            <a:endParaRPr lang="ru-RU" sz="3600" b="1" dirty="0">
              <a:latin typeface="+mn-lt"/>
            </a:endParaRPr>
          </a:p>
        </p:txBody>
      </p:sp>
      <p:pic>
        <p:nvPicPr>
          <p:cNvPr id="1026" name="Picture 2" descr="C:\Users\школа\Desktop\Презентации к 9МАЯ\Шакирова\Роза Мин 001.jpg"/>
          <p:cNvPicPr>
            <a:picLocks noGrp="1" noChangeAspect="1" noChangeArrowheads="1"/>
          </p:cNvPicPr>
          <p:nvPr>
            <p:ph sz="half" idx="1"/>
          </p:nvPr>
        </p:nvPicPr>
        <p:blipFill>
          <a:blip r:embed="rId5" cstate="email">
            <a:extLst>
              <a:ext uri="{28A0092B-C50C-407E-A947-70E740481C1C}">
                <a14:useLocalDpi xmlns:a14="http://schemas.microsoft.com/office/drawing/2010/main"/>
              </a:ext>
            </a:extLst>
          </a:blip>
          <a:stretch>
            <a:fillRect/>
          </a:stretch>
        </p:blipFill>
        <p:spPr bwMode="auto">
          <a:xfrm>
            <a:off x="350490" y="1538885"/>
            <a:ext cx="2509601" cy="33302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C:\Users\школа\Desktop\Презентации к 9МАЯ\Шакирова\Шакирова Р.М\удостоверение 3 001.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p:blipFill>
        <p:spPr bwMode="auto">
          <a:xfrm>
            <a:off x="4172913" y="4725146"/>
            <a:ext cx="3970398" cy="1936449"/>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8"/>
          <p:cNvSpPr>
            <a:spLocks noGrp="1"/>
          </p:cNvSpPr>
          <p:nvPr>
            <p:ph sz="half" idx="2"/>
          </p:nvPr>
        </p:nvSpPr>
        <p:spPr>
          <a:xfrm>
            <a:off x="2924776" y="1340771"/>
            <a:ext cx="6485925" cy="4392487"/>
          </a:xfrm>
        </p:spPr>
        <p:txBody>
          <a:bodyPr>
            <a:normAutofit fontScale="55000" lnSpcReduction="20000"/>
          </a:bodyPr>
          <a:lstStyle/>
          <a:p>
            <a:pPr marL="0" indent="0" algn="just">
              <a:buNone/>
            </a:pPr>
            <a:r>
              <a:rPr lang="ru-RU" dirty="0" smtClean="0"/>
              <a:t>      </a:t>
            </a:r>
            <a:r>
              <a:rPr lang="ru-RU" dirty="0" smtClean="0">
                <a:latin typeface="Times New Roman" pitchFamily="18" charset="0"/>
                <a:cs typeface="Times New Roman" pitchFamily="18" charset="0"/>
              </a:rPr>
              <a:t>Родилась </a:t>
            </a:r>
            <a:r>
              <a:rPr lang="ru-RU" dirty="0">
                <a:latin typeface="Times New Roman" pitchFamily="18" charset="0"/>
                <a:cs typeface="Times New Roman" pitchFamily="18" charset="0"/>
              </a:rPr>
              <a:t>13 февраля 1931 года в </a:t>
            </a:r>
            <a:r>
              <a:rPr lang="ru-RU" dirty="0" err="1">
                <a:latin typeface="Times New Roman" pitchFamily="18" charset="0"/>
                <a:cs typeface="Times New Roman" pitchFamily="18" charset="0"/>
              </a:rPr>
              <a:t>Азнакаевском</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районе. 1948-49 </a:t>
            </a:r>
            <a:r>
              <a:rPr lang="ru-RU" dirty="0">
                <a:latin typeface="Times New Roman" pitchFamily="18" charset="0"/>
                <a:cs typeface="Times New Roman" pitchFamily="18" charset="0"/>
              </a:rPr>
              <a:t>учебном году окончила </a:t>
            </a:r>
            <a:r>
              <a:rPr lang="ru-RU" dirty="0" err="1">
                <a:latin typeface="Times New Roman" pitchFamily="18" charset="0"/>
                <a:cs typeface="Times New Roman" pitchFamily="18" charset="0"/>
              </a:rPr>
              <a:t>Азнакаевскую</a:t>
            </a:r>
            <a:r>
              <a:rPr lang="ru-RU" dirty="0">
                <a:latin typeface="Times New Roman" pitchFamily="18" charset="0"/>
                <a:cs typeface="Times New Roman" pitchFamily="18" charset="0"/>
              </a:rPr>
              <a:t> среднюю школу и поступила в </a:t>
            </a:r>
            <a:r>
              <a:rPr lang="ru-RU" dirty="0" err="1">
                <a:latin typeface="Times New Roman" pitchFamily="18" charset="0"/>
                <a:cs typeface="Times New Roman" pitchFamily="18" charset="0"/>
              </a:rPr>
              <a:t>Бугульминское</a:t>
            </a:r>
            <a:r>
              <a:rPr lang="ru-RU" dirty="0">
                <a:latin typeface="Times New Roman" pitchFamily="18" charset="0"/>
                <a:cs typeface="Times New Roman" pitchFamily="18" charset="0"/>
              </a:rPr>
              <a:t> педагогическое училище. В1951 году, получив диплом учителя приехала в родной </a:t>
            </a:r>
            <a:r>
              <a:rPr lang="ru-RU" dirty="0" err="1">
                <a:latin typeface="Times New Roman" pitchFamily="18" charset="0"/>
                <a:cs typeface="Times New Roman" pitchFamily="18" charset="0"/>
              </a:rPr>
              <a:t>Азнакаевский</a:t>
            </a:r>
            <a:r>
              <a:rPr lang="ru-RU" dirty="0">
                <a:latin typeface="Times New Roman" pitchFamily="18" charset="0"/>
                <a:cs typeface="Times New Roman" pitchFamily="18" charset="0"/>
              </a:rPr>
              <a:t> район и 1951-1954 годы работала старшей пионервожатой в </a:t>
            </a:r>
            <a:r>
              <a:rPr lang="ru-RU" dirty="0" err="1">
                <a:latin typeface="Times New Roman" pitchFamily="18" charset="0"/>
                <a:cs typeface="Times New Roman" pitchFamily="18" charset="0"/>
              </a:rPr>
              <a:t>Сапеевской</a:t>
            </a:r>
            <a:r>
              <a:rPr lang="ru-RU" dirty="0">
                <a:latin typeface="Times New Roman" pitchFamily="18" charset="0"/>
                <a:cs typeface="Times New Roman" pitchFamily="18" charset="0"/>
              </a:rPr>
              <a:t> семилетней школе.</a:t>
            </a:r>
          </a:p>
          <a:p>
            <a:pPr marL="0" indent="0" algn="just">
              <a:buNone/>
            </a:pPr>
            <a:r>
              <a:rPr lang="ru-RU" dirty="0">
                <a:latin typeface="Times New Roman" pitchFamily="18" charset="0"/>
                <a:cs typeface="Times New Roman" pitchFamily="18" charset="0"/>
              </a:rPr>
              <a:t>     С 1962 по 1986 год до выхода на пенсию работала воспитателем в вспомогательной школе.  Я ребенок военного периода, мне многое пришлось поведать и голод и холодные классы в которых я училась и мерзла не было дров топить печку.</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На летних каникулах я работала в колхозе имени «Марат» полола грядки, обрабатывала свекольные и картофельные поля.</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Я работала в колхозном амбаре чистила зерна, на поле был охраняемый участок где я охраняла зерна. Зимой дома чистила овес. </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Вовремя </a:t>
            </a:r>
            <a:r>
              <a:rPr lang="ru-RU" dirty="0">
                <a:latin typeface="Times New Roman" pitchFamily="18" charset="0"/>
                <a:cs typeface="Times New Roman" pitchFamily="18" charset="0"/>
              </a:rPr>
              <a:t>войны внесла свой небольшой вклад для нашей победы. Все что пережила я в эти военные годы обо всем нельзя написать это надо пережить и увидеть то что пережила я не кому этого не желаю.</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За годы работы награждена:   Медалью «Ветеран труда».</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Медалью «За самоотверженный труд годы Великой Отечественной войны».</a:t>
            </a:r>
          </a:p>
          <a:p>
            <a:pPr marL="0" indent="0" algn="just">
              <a:buNone/>
            </a:pPr>
            <a:r>
              <a:rPr lang="ru-RU" dirty="0" smtClean="0">
                <a:latin typeface="Times New Roman" pitchFamily="18" charset="0"/>
                <a:cs typeface="Times New Roman" pitchFamily="18" charset="0"/>
              </a:rPr>
              <a:t>    Вдова </a:t>
            </a:r>
            <a:r>
              <a:rPr lang="ru-RU" dirty="0">
                <a:latin typeface="Times New Roman" pitchFamily="18" charset="0"/>
                <a:cs typeface="Times New Roman" pitchFamily="18" charset="0"/>
              </a:rPr>
              <a:t>участника войны, ветеран Великой Отечественной войны.</a:t>
            </a:r>
          </a:p>
          <a:p>
            <a:endParaRPr lang="ru-RU" dirty="0"/>
          </a:p>
        </p:txBody>
      </p:sp>
    </p:spTree>
    <p:extLst>
      <p:ext uri="{BB962C8B-B14F-4D97-AF65-F5344CB8AC3E}">
        <p14:creationId xmlns:p14="http://schemas.microsoft.com/office/powerpoint/2010/main" val="39442890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perm.aif.ru/application/public/news/238/9a55b2cc25797ba6fd92888786a93451_bi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35679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5943"/>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ru-RU" dirty="0"/>
              <a:t> </a:t>
            </a:r>
            <a:r>
              <a:rPr lang="ru-RU" dirty="0" err="1"/>
              <a:t>Сахиуллина</a:t>
            </a:r>
            <a:r>
              <a:rPr lang="ru-RU" dirty="0"/>
              <a:t> </a:t>
            </a:r>
            <a:r>
              <a:rPr lang="ru-RU" dirty="0" err="1"/>
              <a:t>Музаккира</a:t>
            </a:r>
            <a:r>
              <a:rPr lang="ru-RU" dirty="0"/>
              <a:t> </a:t>
            </a:r>
            <a:r>
              <a:rPr lang="ru-RU" dirty="0" err="1"/>
              <a:t>Сахиевна</a:t>
            </a:r>
            <a:r>
              <a:rPr lang="ru-RU" dirty="0"/>
              <a:t> родилась 20 января 1931 года в деревне Новое  </a:t>
            </a:r>
            <a:r>
              <a:rPr lang="ru-RU" dirty="0" err="1"/>
              <a:t>Саклово</a:t>
            </a:r>
            <a:r>
              <a:rPr lang="ru-RU" dirty="0"/>
              <a:t> </a:t>
            </a:r>
            <a:r>
              <a:rPr lang="ru-RU" dirty="0" err="1"/>
              <a:t>Сармановского</a:t>
            </a:r>
            <a:r>
              <a:rPr lang="ru-RU" dirty="0"/>
              <a:t> района. Она была вторым ребёнком в семье колхозников </a:t>
            </a:r>
            <a:r>
              <a:rPr lang="ru-RU" dirty="0" err="1"/>
              <a:t>Сахиулла</a:t>
            </a:r>
            <a:r>
              <a:rPr lang="ru-RU" dirty="0"/>
              <a:t>  </a:t>
            </a:r>
            <a:r>
              <a:rPr lang="ru-RU" dirty="0" err="1"/>
              <a:t>абый</a:t>
            </a:r>
            <a:r>
              <a:rPr lang="ru-RU" dirty="0"/>
              <a:t> и </a:t>
            </a:r>
            <a:r>
              <a:rPr lang="ru-RU" dirty="0" err="1"/>
              <a:t>Тойва</a:t>
            </a:r>
            <a:r>
              <a:rPr lang="ru-RU" dirty="0"/>
              <a:t> </a:t>
            </a:r>
            <a:r>
              <a:rPr lang="ru-RU" dirty="0" err="1"/>
              <a:t>апа</a:t>
            </a:r>
            <a:r>
              <a:rPr lang="ru-RU" dirty="0"/>
              <a:t>. С малых лет </a:t>
            </a:r>
            <a:r>
              <a:rPr lang="ru-RU" dirty="0" err="1"/>
              <a:t>Музаккире</a:t>
            </a:r>
            <a:r>
              <a:rPr lang="ru-RU" dirty="0"/>
              <a:t> пришлось работать в колхозе на тяжёлой работе: носила 16 кг мешки с семенной пшеницей, заготавливала на зиму дрова и сено, помогала в уходе за домашними животными. В 1938 году она пошла в школу. В деревне, где они жили, была только начальная школа.  Чтобы продолжить обучение дальше ей приходилось ходить 4 км пешком в соседнюю деревню. В любую погоду и в снег, и в дождь через леса, через поля она ходила в школу. Иногда нечего было одеть, постоянно хотелось кушать, но девочка училась хорошо, очень старалась. </a:t>
            </a:r>
          </a:p>
          <a:p>
            <a:r>
              <a:rPr lang="ru-RU" dirty="0"/>
              <a:t>       В 1941 году когда началась Великая Отечественная война </a:t>
            </a:r>
            <a:r>
              <a:rPr lang="ru-RU" dirty="0" err="1"/>
              <a:t>Музаккире</a:t>
            </a:r>
            <a:r>
              <a:rPr lang="ru-RU" dirty="0"/>
              <a:t> было 10 лет. Через </a:t>
            </a:r>
            <a:r>
              <a:rPr lang="ru-RU" dirty="0" err="1"/>
              <a:t>несколко</a:t>
            </a:r>
            <a:r>
              <a:rPr lang="ru-RU" dirty="0"/>
              <a:t> месяцев отца забрали на фронт. Так как, все мужчины ушли на войну, все тяготы повседневной жизни легли на хрупкие женские  плечи. В 1943 году после тяжелого ранения и контузии приехал отец. Он лечился в госпитале в Казани, потом два месяца был дома с семьей. Уезжал он  очень тяжело со слезами на глазах, знал что его ждет на фронте, и знал что может видит родных  в последний раз. </a:t>
            </a:r>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3600" b="1" dirty="0" err="1">
                <a:solidFill>
                  <a:srgbClr val="9966FF"/>
                </a:solidFill>
                <a:latin typeface="+mn-lt"/>
              </a:rPr>
              <a:t>Сахиуллина</a:t>
            </a:r>
            <a:r>
              <a:rPr lang="ru-RU" sz="3600" b="1" dirty="0">
                <a:solidFill>
                  <a:srgbClr val="9966FF"/>
                </a:solidFill>
                <a:latin typeface="+mn-lt"/>
              </a:rPr>
              <a:t> </a:t>
            </a:r>
            <a:r>
              <a:rPr lang="ru-RU" sz="3600" b="1" dirty="0" err="1">
                <a:solidFill>
                  <a:srgbClr val="9966FF"/>
                </a:solidFill>
                <a:latin typeface="+mn-lt"/>
              </a:rPr>
              <a:t>Музаккира</a:t>
            </a:r>
            <a:r>
              <a:rPr lang="ru-RU" sz="3600" b="1" dirty="0">
                <a:solidFill>
                  <a:srgbClr val="9966FF"/>
                </a:solidFill>
                <a:latin typeface="+mn-lt"/>
              </a:rPr>
              <a:t> </a:t>
            </a:r>
            <a:r>
              <a:rPr lang="ru-RU" sz="3600" b="1" dirty="0" err="1">
                <a:solidFill>
                  <a:srgbClr val="9966FF"/>
                </a:solidFill>
                <a:latin typeface="+mn-lt"/>
              </a:rPr>
              <a:t>Сахиевна</a:t>
            </a:r>
            <a:r>
              <a:rPr lang="ru-RU" sz="3600" b="1" dirty="0">
                <a:solidFill>
                  <a:srgbClr val="9966FF"/>
                </a:solidFill>
                <a:latin typeface="+mn-lt"/>
              </a:rPr>
              <a:t/>
            </a:r>
            <a:br>
              <a:rPr lang="ru-RU" sz="3600" b="1" dirty="0">
                <a:solidFill>
                  <a:srgbClr val="9966FF"/>
                </a:solidFill>
                <a:latin typeface="+mn-lt"/>
              </a:rPr>
            </a:br>
            <a:r>
              <a:rPr lang="ru-RU" sz="3600" b="1" dirty="0">
                <a:solidFill>
                  <a:srgbClr val="9966FF"/>
                </a:solidFill>
                <a:latin typeface="+mn-lt"/>
              </a:rPr>
              <a:t>20 января 1931 г. р.</a:t>
            </a:r>
          </a:p>
        </p:txBody>
      </p:sp>
      <p:pic>
        <p:nvPicPr>
          <p:cNvPr id="1026" name="Picture 2" descr="C:\Users\школа\Desktop\Презентации к 9МАЯ\Сахиуллина М.С\Музаккира 1 001.jpg"/>
          <p:cNvPicPr>
            <a:picLocks noGrp="1" noChangeAspect="1" noChangeArrowheads="1"/>
          </p:cNvPicPr>
          <p:nvPr>
            <p:ph sz="half" idx="1"/>
          </p:nvPr>
        </p:nvPicPr>
        <p:blipFill>
          <a:blip r:embed="rId5" cstate="email">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tretch>
            <a:fillRect/>
          </a:stretch>
        </p:blipFill>
        <p:spPr bwMode="auto">
          <a:xfrm>
            <a:off x="631148" y="1772817"/>
            <a:ext cx="2297710"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Объект 4"/>
          <p:cNvSpPr>
            <a:spLocks noGrp="1"/>
          </p:cNvSpPr>
          <p:nvPr>
            <p:ph sz="half" idx="2"/>
          </p:nvPr>
        </p:nvSpPr>
        <p:spPr>
          <a:xfrm>
            <a:off x="3470835" y="1600201"/>
            <a:ext cx="5939865" cy="4525963"/>
          </a:xfrm>
        </p:spPr>
        <p:txBody>
          <a:bodyPr>
            <a:normAutofit fontScale="40000" lnSpcReduction="20000"/>
          </a:bodyPr>
          <a:lstStyle/>
          <a:p>
            <a:pPr marL="0" indent="0" algn="just">
              <a:buNone/>
            </a:pPr>
            <a:r>
              <a:rPr lang="ru-RU" dirty="0" smtClean="0"/>
              <a:t>      </a:t>
            </a:r>
            <a:r>
              <a:rPr lang="ru-RU" sz="4000" dirty="0" err="1">
                <a:latin typeface="Times New Roman" pitchFamily="18" charset="0"/>
                <a:cs typeface="Times New Roman" pitchFamily="18" charset="0"/>
              </a:rPr>
              <a:t>Сахиуллина</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Музаккира</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Сахиевна</a:t>
            </a:r>
            <a:r>
              <a:rPr lang="ru-RU" sz="4000" dirty="0">
                <a:latin typeface="Times New Roman" pitchFamily="18" charset="0"/>
                <a:cs typeface="Times New Roman" pitchFamily="18" charset="0"/>
              </a:rPr>
              <a:t> родилась 20 января 1931 года в деревне Новое  </a:t>
            </a:r>
            <a:r>
              <a:rPr lang="ru-RU" sz="4000" dirty="0" err="1">
                <a:latin typeface="Times New Roman" pitchFamily="18" charset="0"/>
                <a:cs typeface="Times New Roman" pitchFamily="18" charset="0"/>
              </a:rPr>
              <a:t>Саклово</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Сармановского</a:t>
            </a:r>
            <a:r>
              <a:rPr lang="ru-RU" sz="4000" dirty="0">
                <a:latin typeface="Times New Roman" pitchFamily="18" charset="0"/>
                <a:cs typeface="Times New Roman" pitchFamily="18" charset="0"/>
              </a:rPr>
              <a:t> района. Она была вторым ребёнком в семье колхозников </a:t>
            </a:r>
            <a:r>
              <a:rPr lang="ru-RU" sz="4000" dirty="0" err="1">
                <a:latin typeface="Times New Roman" pitchFamily="18" charset="0"/>
                <a:cs typeface="Times New Roman" pitchFamily="18" charset="0"/>
              </a:rPr>
              <a:t>Сахиулла</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абый</a:t>
            </a:r>
            <a:r>
              <a:rPr lang="ru-RU" sz="4000" dirty="0">
                <a:latin typeface="Times New Roman" pitchFamily="18" charset="0"/>
                <a:cs typeface="Times New Roman" pitchFamily="18" charset="0"/>
              </a:rPr>
              <a:t> и </a:t>
            </a:r>
            <a:r>
              <a:rPr lang="ru-RU" sz="4000" dirty="0" err="1">
                <a:latin typeface="Times New Roman" pitchFamily="18" charset="0"/>
                <a:cs typeface="Times New Roman" pitchFamily="18" charset="0"/>
              </a:rPr>
              <a:t>Тойва</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апа</a:t>
            </a:r>
            <a:r>
              <a:rPr lang="ru-RU" sz="4000" dirty="0">
                <a:latin typeface="Times New Roman" pitchFamily="18" charset="0"/>
                <a:cs typeface="Times New Roman" pitchFamily="18" charset="0"/>
              </a:rPr>
              <a:t>. С малых лет </a:t>
            </a:r>
            <a:r>
              <a:rPr lang="ru-RU" sz="4000" dirty="0" err="1">
                <a:latin typeface="Times New Roman" pitchFamily="18" charset="0"/>
                <a:cs typeface="Times New Roman" pitchFamily="18" charset="0"/>
              </a:rPr>
              <a:t>Музаккире</a:t>
            </a:r>
            <a:r>
              <a:rPr lang="ru-RU" sz="4000" dirty="0">
                <a:latin typeface="Times New Roman" pitchFamily="18" charset="0"/>
                <a:cs typeface="Times New Roman" pitchFamily="18" charset="0"/>
              </a:rPr>
              <a:t> пришлось работать в колхозе на тяжёлой работе: носила 16 кг мешки с семенной пшеницей, заготавливала на зиму дрова и сено, помогала в уходе за домашними животными. В 1938 году она пошла в школу. В деревне, где они жили, была только начальная школа.  Чтобы продолжить обучение дальше ей приходилось ходить 4 км пешком в соседнюю деревню. В любую погоду и в снег, и в дождь через леса, через поля она ходила в школу. Иногда нечего было одеть, постоянно хотелось кушать, но девочка училась хорошо, очень старалась. </a:t>
            </a:r>
          </a:p>
          <a:p>
            <a:pPr marL="0" indent="0" algn="just">
              <a:buNone/>
            </a:pPr>
            <a:r>
              <a:rPr lang="ru-RU" sz="4000" dirty="0">
                <a:latin typeface="Times New Roman" pitchFamily="18" charset="0"/>
                <a:cs typeface="Times New Roman" pitchFamily="18" charset="0"/>
              </a:rPr>
              <a:t>     В 1941 году когда началась Великая Отечественная война </a:t>
            </a:r>
            <a:r>
              <a:rPr lang="ru-RU" sz="4000" dirty="0" err="1">
                <a:latin typeface="Times New Roman" pitchFamily="18" charset="0"/>
                <a:cs typeface="Times New Roman" pitchFamily="18" charset="0"/>
              </a:rPr>
              <a:t>Музаккире</a:t>
            </a:r>
            <a:r>
              <a:rPr lang="ru-RU" sz="4000" dirty="0">
                <a:latin typeface="Times New Roman" pitchFamily="18" charset="0"/>
                <a:cs typeface="Times New Roman" pitchFamily="18" charset="0"/>
              </a:rPr>
              <a:t> было 10 лет. Через </a:t>
            </a:r>
            <a:r>
              <a:rPr lang="ru-RU" sz="4000" dirty="0" err="1">
                <a:latin typeface="Times New Roman" pitchFamily="18" charset="0"/>
                <a:cs typeface="Times New Roman" pitchFamily="18" charset="0"/>
              </a:rPr>
              <a:t>несколко</a:t>
            </a:r>
            <a:r>
              <a:rPr lang="ru-RU" sz="4000" dirty="0">
                <a:latin typeface="Times New Roman" pitchFamily="18" charset="0"/>
                <a:cs typeface="Times New Roman" pitchFamily="18" charset="0"/>
              </a:rPr>
              <a:t> месяцев отца забрали на фронт. Так как, все мужчины ушли на войну, все тяготы повседневной жизни легли на хрупкие женские  плечи. В 1943 году после тяжелого ранения и контузии приехал отец. Он лечился в госпитале в Казани, потом два месяца был дома с семьей. Уезжал он  очень тяжело со слезами на глазах, знал что его ждет на фронте, и знал что может видит родных  в последний раз. </a:t>
            </a:r>
          </a:p>
        </p:txBody>
      </p:sp>
    </p:spTree>
    <p:extLst>
      <p:ext uri="{BB962C8B-B14F-4D97-AF65-F5344CB8AC3E}">
        <p14:creationId xmlns:p14="http://schemas.microsoft.com/office/powerpoint/2010/main" val="4163539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2482"/>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rot="260844">
            <a:off x="791936" y="5038486"/>
            <a:ext cx="2837135"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2050" name="Picture 2" descr="C:\Users\школа\Desktop\Презентации к 9МАЯ\Сахиуллина М.С\Музаккира 2 001.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074585" y="2924945"/>
            <a:ext cx="4467249" cy="34559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idx="1"/>
          </p:nvPr>
        </p:nvSpPr>
        <p:spPr>
          <a:xfrm>
            <a:off x="272481" y="332657"/>
            <a:ext cx="9138220" cy="5793507"/>
          </a:xfrm>
        </p:spPr>
        <p:txBody>
          <a:bodyPr>
            <a:normAutofit/>
          </a:bodyPr>
          <a:lstStyle/>
          <a:p>
            <a:pPr marL="0" indent="0">
              <a:buNone/>
            </a:pPr>
            <a:endParaRPr lang="ru-RU" sz="1600" dirty="0">
              <a:latin typeface="Times New Roman" pitchFamily="18" charset="0"/>
              <a:cs typeface="Times New Roman" pitchFamily="18" charset="0"/>
            </a:endParaRPr>
          </a:p>
          <a:p>
            <a:pPr marL="0" indent="0">
              <a:buNone/>
            </a:pPr>
            <a:r>
              <a:rPr lang="ru-RU" sz="1600" dirty="0">
                <a:latin typeface="Times New Roman" pitchFamily="18" charset="0"/>
                <a:cs typeface="Times New Roman" pitchFamily="18" charset="0"/>
              </a:rPr>
              <a:t>      В </a:t>
            </a:r>
            <a:r>
              <a:rPr lang="ru-RU" sz="1600" dirty="0" smtClean="0">
                <a:latin typeface="Times New Roman" pitchFamily="18" charset="0"/>
                <a:cs typeface="Times New Roman" pitchFamily="18" charset="0"/>
              </a:rPr>
              <a:t>1945 году </a:t>
            </a:r>
            <a:r>
              <a:rPr lang="ru-RU" sz="1600" dirty="0">
                <a:latin typeface="Times New Roman" pitchFamily="18" charset="0"/>
                <a:cs typeface="Times New Roman" pitchFamily="18" charset="0"/>
              </a:rPr>
              <a:t>когда закончилась война </a:t>
            </a:r>
            <a:r>
              <a:rPr lang="ru-RU" sz="1600" dirty="0" err="1">
                <a:latin typeface="Times New Roman" pitchFamily="18" charset="0"/>
                <a:cs typeface="Times New Roman" pitchFamily="18" charset="0"/>
              </a:rPr>
              <a:t>Музаккире</a:t>
            </a:r>
            <a:r>
              <a:rPr lang="ru-RU" sz="1600" dirty="0">
                <a:latin typeface="Times New Roman" pitchFamily="18" charset="0"/>
                <a:cs typeface="Times New Roman" pitchFamily="18" charset="0"/>
              </a:rPr>
              <a:t> было  15 лет. В 1946 году окончила школу и стала работать в колхозе.  25 мая 1949 года от колхоза ее направили на строительство железной дороги Бондюг – </a:t>
            </a:r>
            <a:r>
              <a:rPr lang="ru-RU" sz="1600" dirty="0" err="1" smtClean="0">
                <a:latin typeface="Times New Roman" pitchFamily="18" charset="0"/>
                <a:cs typeface="Times New Roman" pitchFamily="18" charset="0"/>
              </a:rPr>
              <a:t>Чугуйский</a:t>
            </a:r>
            <a:r>
              <a:rPr lang="ru-RU" sz="1600" dirty="0" smtClean="0">
                <a:latin typeface="Times New Roman" pitchFamily="18" charset="0"/>
                <a:cs typeface="Times New Roman" pitchFamily="18" charset="0"/>
              </a:rPr>
              <a:t>.  Потом </a:t>
            </a:r>
            <a:r>
              <a:rPr lang="ru-RU" sz="1600" dirty="0">
                <a:latin typeface="Times New Roman" pitchFamily="18" charset="0"/>
                <a:cs typeface="Times New Roman" pitchFamily="18" charset="0"/>
              </a:rPr>
              <a:t>в Кемерово работала на кирпичном заводе. Приходилось и разгружать вагоны с бревнами. Никакой работы не боялась она, везде работала с душой и с улыбкой. Наверное поэтому и полюбил ее симпатичный парень </a:t>
            </a:r>
            <a:r>
              <a:rPr lang="ru-RU" sz="1600" dirty="0" err="1">
                <a:latin typeface="Times New Roman" pitchFamily="18" charset="0"/>
                <a:cs typeface="Times New Roman" pitchFamily="18" charset="0"/>
              </a:rPr>
              <a:t>Сагит</a:t>
            </a:r>
            <a:r>
              <a:rPr lang="ru-RU" sz="1600" dirty="0">
                <a:latin typeface="Times New Roman" pitchFamily="18" charset="0"/>
                <a:cs typeface="Times New Roman" pitchFamily="18" charset="0"/>
              </a:rPr>
              <a:t>.  В ноябре 1951 года была свадьба. Молодожены решили обосноваться в Азнакаево.  Друг за другом родилось трое детей, два сына и дочь. Оба работали, поднимали детей.  Последние  4,5 года до пенсии,  </a:t>
            </a:r>
            <a:r>
              <a:rPr lang="ru-RU" sz="1600" dirty="0" err="1">
                <a:latin typeface="Times New Roman" pitchFamily="18" charset="0"/>
                <a:cs typeface="Times New Roman" pitchFamily="18" charset="0"/>
              </a:rPr>
              <a:t>Музаккира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апа</a:t>
            </a:r>
            <a:r>
              <a:rPr lang="ru-RU" sz="1600" dirty="0">
                <a:latin typeface="Times New Roman" pitchFamily="18" charset="0"/>
                <a:cs typeface="Times New Roman" pitchFamily="18" charset="0"/>
              </a:rPr>
              <a:t> работала в </a:t>
            </a:r>
            <a:r>
              <a:rPr lang="ru-RU" sz="1600" dirty="0" err="1">
                <a:latin typeface="Times New Roman" pitchFamily="18" charset="0"/>
                <a:cs typeface="Times New Roman" pitchFamily="18" charset="0"/>
              </a:rPr>
              <a:t>Азнакаевской</a:t>
            </a:r>
            <a:r>
              <a:rPr lang="ru-RU" sz="1600" dirty="0">
                <a:latin typeface="Times New Roman" pitchFamily="18" charset="0"/>
                <a:cs typeface="Times New Roman" pitchFamily="18" charset="0"/>
              </a:rPr>
              <a:t> вспомогательной школе – интернат. </a:t>
            </a:r>
          </a:p>
          <a:p>
            <a:pPr marL="0" indent="0">
              <a:buNone/>
            </a:pPr>
            <a:r>
              <a:rPr lang="ru-RU" sz="1600" dirty="0">
                <a:latin typeface="Times New Roman" pitchFamily="18" charset="0"/>
                <a:cs typeface="Times New Roman" pitchFamily="18" charset="0"/>
              </a:rPr>
              <a:t>      В 1986 году ее торжественно проводили  на заслуженный отдых. Вот сейчас бы ей</a:t>
            </a:r>
          </a:p>
          <a:p>
            <a:pPr marL="0" indent="0">
              <a:buNone/>
            </a:pPr>
            <a:r>
              <a:rPr lang="ru-RU" sz="1600" dirty="0">
                <a:latin typeface="Times New Roman" pitchFamily="18" charset="0"/>
                <a:cs typeface="Times New Roman" pitchFamily="18" charset="0"/>
              </a:rPr>
              <a:t> отдохнуть, но нет.  Тяжело заболел муж,</a:t>
            </a:r>
          </a:p>
          <a:p>
            <a:pPr marL="0" indent="0">
              <a:buNone/>
            </a:pPr>
            <a:r>
              <a:rPr lang="ru-RU" sz="1600" dirty="0">
                <a:latin typeface="Times New Roman" pitchFamily="18" charset="0"/>
                <a:cs typeface="Times New Roman" pitchFamily="18" charset="0"/>
              </a:rPr>
              <a:t> и она 8 лет ухаживала за ним. В 1996 </a:t>
            </a:r>
          </a:p>
          <a:p>
            <a:pPr marL="0" indent="0">
              <a:buNone/>
            </a:pPr>
            <a:r>
              <a:rPr lang="ru-RU" sz="1600" dirty="0">
                <a:latin typeface="Times New Roman" pitchFamily="18" charset="0"/>
                <a:cs typeface="Times New Roman" pitchFamily="18" charset="0"/>
              </a:rPr>
              <a:t>году он умер. Сейчас она проживает с </a:t>
            </a:r>
          </a:p>
          <a:p>
            <a:pPr marL="0" indent="0">
              <a:buNone/>
            </a:pPr>
            <a:r>
              <a:rPr lang="ru-RU" sz="1600" dirty="0">
                <a:latin typeface="Times New Roman" pitchFamily="18" charset="0"/>
                <a:cs typeface="Times New Roman" pitchFamily="18" charset="0"/>
              </a:rPr>
              <a:t>сыном. Несмотря на все жизненные трудности</a:t>
            </a:r>
          </a:p>
          <a:p>
            <a:pPr marL="0" indent="0">
              <a:buNone/>
            </a:pPr>
            <a:r>
              <a:rPr lang="ru-RU" sz="1600" dirty="0" err="1">
                <a:latin typeface="Times New Roman" pitchFamily="18" charset="0"/>
                <a:cs typeface="Times New Roman" pitchFamily="18" charset="0"/>
              </a:rPr>
              <a:t>Музаккира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апа</a:t>
            </a:r>
            <a:r>
              <a:rPr lang="ru-RU" sz="1600" dirty="0">
                <a:latin typeface="Times New Roman" pitchFamily="18" charset="0"/>
                <a:cs typeface="Times New Roman" pitchFamily="18" charset="0"/>
              </a:rPr>
              <a:t>  очень общительная, </a:t>
            </a:r>
          </a:p>
          <a:p>
            <a:pPr marL="0" indent="0">
              <a:buNone/>
            </a:pPr>
            <a:r>
              <a:rPr lang="ru-RU" sz="1600" dirty="0">
                <a:latin typeface="Times New Roman" pitchFamily="18" charset="0"/>
                <a:cs typeface="Times New Roman" pitchFamily="18" charset="0"/>
              </a:rPr>
              <a:t>улыбчивая и радуется каждому прожитому дню.  </a:t>
            </a:r>
          </a:p>
          <a:p>
            <a:endParaRPr lang="ru-RU" sz="2800" dirty="0"/>
          </a:p>
        </p:txBody>
      </p:sp>
    </p:spTree>
    <p:extLst>
      <p:ext uri="{BB962C8B-B14F-4D97-AF65-F5344CB8AC3E}">
        <p14:creationId xmlns:p14="http://schemas.microsoft.com/office/powerpoint/2010/main" val="2241060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3419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79218"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ru-RU" i="1" dirty="0"/>
              <a:t>На ее женскую долю выпали тяжелые военные годы, голод и много других испытаний. Родилась Антонова </a:t>
            </a:r>
            <a:r>
              <a:rPr lang="ru-RU" i="1" dirty="0" err="1"/>
              <a:t>Мунзия</a:t>
            </a:r>
            <a:r>
              <a:rPr lang="ru-RU" i="1" dirty="0"/>
              <a:t> </a:t>
            </a:r>
            <a:r>
              <a:rPr lang="ru-RU" i="1" dirty="0" err="1"/>
              <a:t>Закировна</a:t>
            </a:r>
            <a:r>
              <a:rPr lang="ru-RU" i="1" dirty="0"/>
              <a:t> 27 мая  1931 года в деревне </a:t>
            </a:r>
            <a:r>
              <a:rPr lang="ru-RU" i="1" dirty="0" err="1"/>
              <a:t>Урсаево</a:t>
            </a:r>
            <a:r>
              <a:rPr lang="ru-RU" i="1" dirty="0"/>
              <a:t> </a:t>
            </a:r>
            <a:r>
              <a:rPr lang="ru-RU" i="1" dirty="0" err="1"/>
              <a:t>Азнакаевского</a:t>
            </a:r>
            <a:r>
              <a:rPr lang="ru-RU" i="1" dirty="0"/>
              <a:t> района в крестьянской  семье. Жизнь была очень тяжелой. Родители работали в колхозе , зарабатывая трудодни. Зарплату давали натурой - хлеб, зерно, корм для скота. А дети, их было трое, в 1939 году остались без матери. После смерти матери младших братьев  </a:t>
            </a:r>
            <a:r>
              <a:rPr lang="ru-RU" i="1" dirty="0" err="1"/>
              <a:t>Мунзии</a:t>
            </a:r>
            <a:r>
              <a:rPr lang="ru-RU" i="1" dirty="0"/>
              <a:t> </a:t>
            </a:r>
            <a:r>
              <a:rPr lang="ru-RU" i="1" dirty="0" err="1"/>
              <a:t>Закировны</a:t>
            </a:r>
            <a:r>
              <a:rPr lang="ru-RU" i="1" dirty="0"/>
              <a:t> забрали в школу интернат в д. </a:t>
            </a:r>
            <a:r>
              <a:rPr lang="ru-RU" i="1" dirty="0" err="1"/>
              <a:t>Чубар</a:t>
            </a:r>
            <a:r>
              <a:rPr lang="ru-RU" i="1" dirty="0"/>
              <a:t> –</a:t>
            </a:r>
            <a:r>
              <a:rPr lang="ru-RU" i="1" dirty="0" err="1"/>
              <a:t>Абдулово</a:t>
            </a:r>
            <a:r>
              <a:rPr lang="ru-RU" i="1" dirty="0"/>
              <a:t>. Старшему из них было 5 лет ,  а младшему 2 года. Вскоре началась Великая Отечественная война. Со слезами на глазах вспоминает </a:t>
            </a:r>
            <a:r>
              <a:rPr lang="ru-RU" i="1" dirty="0" err="1"/>
              <a:t>Мунзия</a:t>
            </a:r>
            <a:r>
              <a:rPr lang="ru-RU" i="1" dirty="0"/>
              <a:t>  </a:t>
            </a:r>
            <a:r>
              <a:rPr lang="ru-RU" i="1" dirty="0" err="1"/>
              <a:t>Закировна</a:t>
            </a:r>
            <a:r>
              <a:rPr lang="ru-RU" i="1" dirty="0"/>
              <a:t>  то время: «Война началась в воскресенье 22 июня 1941 года, услышали об этом на празднике сабантуй в деревне, страшную весть. С первых дней войны отца забрали на фронт. Через три месяца с Белорусского фронта получили весть  , что отец пропал без вести»   .</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306394">
            <a:off x="4196537" y="4936172"/>
            <a:ext cx="1954466" cy="1656184"/>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3600" b="1" dirty="0">
                <a:solidFill>
                  <a:srgbClr val="FF0000"/>
                </a:solidFill>
                <a:latin typeface="+mn-lt"/>
              </a:rPr>
              <a:t>Антонова </a:t>
            </a:r>
            <a:r>
              <a:rPr lang="ru-RU" sz="3600" b="1" dirty="0" err="1">
                <a:solidFill>
                  <a:srgbClr val="FF0000"/>
                </a:solidFill>
                <a:latin typeface="+mn-lt"/>
              </a:rPr>
              <a:t>Мунзия</a:t>
            </a:r>
            <a:r>
              <a:rPr lang="ru-RU" sz="3600" b="1" dirty="0">
                <a:solidFill>
                  <a:srgbClr val="FF0000"/>
                </a:solidFill>
                <a:latin typeface="+mn-lt"/>
              </a:rPr>
              <a:t> </a:t>
            </a:r>
            <a:r>
              <a:rPr lang="ru-RU" sz="3600" b="1" dirty="0" err="1">
                <a:solidFill>
                  <a:srgbClr val="FF0000"/>
                </a:solidFill>
                <a:latin typeface="+mn-lt"/>
              </a:rPr>
              <a:t>Закировна</a:t>
            </a:r>
            <a:r>
              <a:rPr lang="ru-RU" sz="3600" b="1" dirty="0">
                <a:solidFill>
                  <a:srgbClr val="9966FF"/>
                </a:solidFill>
                <a:latin typeface="+mn-lt"/>
              </a:rPr>
              <a:t/>
            </a:r>
            <a:br>
              <a:rPr lang="ru-RU" sz="3600" b="1" dirty="0">
                <a:solidFill>
                  <a:srgbClr val="9966FF"/>
                </a:solidFill>
                <a:latin typeface="+mn-lt"/>
              </a:rPr>
            </a:br>
            <a:r>
              <a:rPr lang="ru-RU" sz="3600" b="1" dirty="0">
                <a:solidFill>
                  <a:srgbClr val="FF0000"/>
                </a:solidFill>
              </a:rPr>
              <a:t>27 мая  1931 г.р. </a:t>
            </a:r>
            <a:endParaRPr lang="ru-RU" sz="3600" b="1" dirty="0">
              <a:solidFill>
                <a:srgbClr val="FF0000"/>
              </a:solidFill>
              <a:latin typeface="+mn-lt"/>
            </a:endParaRPr>
          </a:p>
        </p:txBody>
      </p:sp>
      <p:pic>
        <p:nvPicPr>
          <p:cNvPr id="10" name="Объект 9" descr="C:\Users\Римма\Desktop\труженик\фото труженик тыла\DSC02827(1).JPG"/>
          <p:cNvPicPr>
            <a:picLocks noGrp="1"/>
          </p:cNvPicPr>
          <p:nvPr>
            <p:ph sz="half" idx="1"/>
          </p:nvPr>
        </p:nvPicPr>
        <p:blipFill>
          <a:blip r:embed="rId5" cstate="email">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a:ext>
            </a:extLst>
          </a:blip>
          <a:stretch>
            <a:fillRect/>
          </a:stretch>
        </p:blipFill>
        <p:spPr bwMode="auto">
          <a:xfrm>
            <a:off x="584515" y="1628800"/>
            <a:ext cx="2733156" cy="2951018"/>
          </a:xfrm>
          <a:prstGeom prst="rect">
            <a:avLst/>
          </a:prstGeom>
          <a:noFill/>
          <a:ln>
            <a:noFill/>
          </a:ln>
        </p:spPr>
      </p:pic>
      <p:sp>
        <p:nvSpPr>
          <p:cNvPr id="9" name="Объект 8"/>
          <p:cNvSpPr>
            <a:spLocks noGrp="1"/>
          </p:cNvSpPr>
          <p:nvPr>
            <p:ph sz="half" idx="2"/>
          </p:nvPr>
        </p:nvSpPr>
        <p:spPr>
          <a:xfrm>
            <a:off x="3548844" y="1484784"/>
            <a:ext cx="5861856" cy="3960441"/>
          </a:xfrm>
        </p:spPr>
        <p:txBody>
          <a:bodyPr>
            <a:normAutofit fontScale="92500" lnSpcReduction="20000"/>
          </a:bodyPr>
          <a:lstStyle/>
          <a:p>
            <a:pPr marL="0" indent="0" algn="just">
              <a:buNone/>
            </a:pPr>
            <a:r>
              <a:rPr lang="ru-RU" i="1" dirty="0" smtClean="0"/>
              <a:t>      </a:t>
            </a:r>
            <a:r>
              <a:rPr lang="ru-RU" sz="1800" dirty="0">
                <a:latin typeface="Times New Roman" pitchFamily="18" charset="0"/>
                <a:cs typeface="Times New Roman" pitchFamily="18" charset="0"/>
              </a:rPr>
              <a:t>На ее женскую долю выпали тяжелые военные годы, голод и много других испытаний. Родилась Антонова </a:t>
            </a:r>
            <a:r>
              <a:rPr lang="ru-RU" sz="1800" dirty="0" err="1">
                <a:latin typeface="Times New Roman" pitchFamily="18" charset="0"/>
                <a:cs typeface="Times New Roman" pitchFamily="18" charset="0"/>
              </a:rPr>
              <a:t>Мунзия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Закировна</a:t>
            </a:r>
            <a:r>
              <a:rPr lang="ru-RU" sz="1800" dirty="0">
                <a:latin typeface="Times New Roman" pitchFamily="18" charset="0"/>
                <a:cs typeface="Times New Roman" pitchFamily="18" charset="0"/>
              </a:rPr>
              <a:t> 27 мая  1931 года в деревне </a:t>
            </a:r>
            <a:r>
              <a:rPr lang="ru-RU" sz="1800" dirty="0" err="1">
                <a:latin typeface="Times New Roman" pitchFamily="18" charset="0"/>
                <a:cs typeface="Times New Roman" pitchFamily="18" charset="0"/>
              </a:rPr>
              <a:t>Урсаево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Азнакаевского</a:t>
            </a:r>
            <a:r>
              <a:rPr lang="ru-RU" sz="1800" dirty="0">
                <a:latin typeface="Times New Roman" pitchFamily="18" charset="0"/>
                <a:cs typeface="Times New Roman" pitchFamily="18" charset="0"/>
              </a:rPr>
              <a:t> района в крестьянской  семье. Жизнь была очень тяжелой. Родители работали в колхозе , зарабатывая трудодни. Зарплату давали натурой - хлеб, зерно, корм для скота. А дети, их было трое, в 1939 году остались без матери. После смерти матери младших братьев  </a:t>
            </a:r>
            <a:r>
              <a:rPr lang="ru-RU" sz="1800" dirty="0" err="1">
                <a:latin typeface="Times New Roman" pitchFamily="18" charset="0"/>
                <a:cs typeface="Times New Roman" pitchFamily="18" charset="0"/>
              </a:rPr>
              <a:t>Мунзии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Закировны</a:t>
            </a:r>
            <a:r>
              <a:rPr lang="ru-RU" sz="1800" dirty="0">
                <a:latin typeface="Times New Roman" pitchFamily="18" charset="0"/>
                <a:cs typeface="Times New Roman" pitchFamily="18" charset="0"/>
              </a:rPr>
              <a:t> забрали в школу интернат в д. </a:t>
            </a:r>
            <a:r>
              <a:rPr lang="ru-RU" sz="1800" dirty="0" err="1">
                <a:latin typeface="Times New Roman" pitchFamily="18" charset="0"/>
                <a:cs typeface="Times New Roman" pitchFamily="18" charset="0"/>
              </a:rPr>
              <a:t>Чубар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Абдулово</a:t>
            </a:r>
            <a:r>
              <a:rPr lang="ru-RU" sz="1800" dirty="0">
                <a:latin typeface="Times New Roman" pitchFamily="18" charset="0"/>
                <a:cs typeface="Times New Roman" pitchFamily="18" charset="0"/>
              </a:rPr>
              <a:t>. Старшему из них было 5 </a:t>
            </a:r>
            <a:r>
              <a:rPr lang="ru-RU" sz="1800" dirty="0" smtClean="0">
                <a:latin typeface="Times New Roman" pitchFamily="18" charset="0"/>
                <a:cs typeface="Times New Roman" pitchFamily="18" charset="0"/>
              </a:rPr>
              <a:t>лет,  </a:t>
            </a:r>
            <a:r>
              <a:rPr lang="ru-RU" sz="1800" dirty="0">
                <a:latin typeface="Times New Roman" pitchFamily="18" charset="0"/>
                <a:cs typeface="Times New Roman" pitchFamily="18" charset="0"/>
              </a:rPr>
              <a:t>а младшему 2 года. Вскоре началась Великая Отечественная война. Со слезами на глазах вспоминает </a:t>
            </a:r>
            <a:r>
              <a:rPr lang="ru-RU" sz="1800" dirty="0" err="1">
                <a:latin typeface="Times New Roman" pitchFamily="18" charset="0"/>
                <a:cs typeface="Times New Roman" pitchFamily="18" charset="0"/>
              </a:rPr>
              <a:t>Мунзия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Закировна</a:t>
            </a:r>
            <a:r>
              <a:rPr lang="ru-RU" sz="1800" dirty="0">
                <a:latin typeface="Times New Roman" pitchFamily="18" charset="0"/>
                <a:cs typeface="Times New Roman" pitchFamily="18" charset="0"/>
              </a:rPr>
              <a:t>  то время: «Война началась в воскресенье 22 июня 1941 года, услышали об этом на празднике сабантуй в деревне, страшную весть. С первых дней войны отца забрали на фронт. Через три месяца с Белорусского фронта получили весть  , что отец пропал без вести»   .</a:t>
            </a:r>
          </a:p>
        </p:txBody>
      </p:sp>
      <p:pic>
        <p:nvPicPr>
          <p:cNvPr id="15" name="Рисунок 14" descr="F:\фото труженик тыла\DSC_2420.jpg"/>
          <p:cNvPicPr/>
          <p:nvPr/>
        </p:nvPicPr>
        <p:blipFill>
          <a:blip r:embed="rId7" cstate="email">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412838" y="5221468"/>
            <a:ext cx="3744416" cy="1447892"/>
          </a:xfrm>
          <a:prstGeom prst="rect">
            <a:avLst/>
          </a:prstGeom>
          <a:noFill/>
          <a:ln>
            <a:noFill/>
          </a:ln>
        </p:spPr>
      </p:pic>
      <p:pic>
        <p:nvPicPr>
          <p:cNvPr id="16" name="Рисунок 15" descr="F:\фото труженик тыла\DSC_2421.jpg"/>
          <p:cNvPicPr/>
          <p:nvPr/>
        </p:nvPicPr>
        <p:blipFill>
          <a:blip r:embed="rId9" cstate="email">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279149" y="5041866"/>
            <a:ext cx="3300162" cy="1496427"/>
          </a:xfrm>
          <a:prstGeom prst="rect">
            <a:avLst/>
          </a:prstGeom>
          <a:noFill/>
          <a:ln>
            <a:noFill/>
          </a:ln>
        </p:spPr>
      </p:pic>
    </p:spTree>
    <p:extLst>
      <p:ext uri="{BB962C8B-B14F-4D97-AF65-F5344CB8AC3E}">
        <p14:creationId xmlns:p14="http://schemas.microsoft.com/office/powerpoint/2010/main" val="978786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79218"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sp>
        <p:nvSpPr>
          <p:cNvPr id="6" name="Заголовок 5"/>
          <p:cNvSpPr>
            <a:spLocks noGrp="1"/>
          </p:cNvSpPr>
          <p:nvPr>
            <p:ph type="title"/>
          </p:nvPr>
        </p:nvSpPr>
        <p:spPr>
          <a:xfrm>
            <a:off x="495300" y="273050"/>
            <a:ext cx="3259006" cy="1571774"/>
          </a:xfrm>
        </p:spPr>
        <p:txBody>
          <a:bodyPr>
            <a:normAutofit/>
          </a:bodyPr>
          <a:lstStyle/>
          <a:p>
            <a:r>
              <a:rPr lang="ru-RU" sz="1400" b="0" i="1" dirty="0">
                <a:latin typeface="Times New Roman" pitchFamily="18" charset="0"/>
                <a:cs typeface="Times New Roman" pitchFamily="18" charset="0"/>
              </a:rPr>
              <a:t>       После военные годы </a:t>
            </a:r>
          </a:p>
        </p:txBody>
      </p:sp>
      <p:sp>
        <p:nvSpPr>
          <p:cNvPr id="7" name="Объект 6"/>
          <p:cNvSpPr>
            <a:spLocks noGrp="1"/>
          </p:cNvSpPr>
          <p:nvPr>
            <p:ph idx="1"/>
          </p:nvPr>
        </p:nvSpPr>
        <p:spPr>
          <a:xfrm>
            <a:off x="3872970" y="260650"/>
            <a:ext cx="5706338" cy="6048672"/>
          </a:xfrm>
        </p:spPr>
        <p:txBody>
          <a:bodyPr>
            <a:noAutofit/>
          </a:bodyPr>
          <a:lstStyle/>
          <a:p>
            <a:pPr marL="0" indent="0" algn="just">
              <a:buNone/>
            </a:pPr>
            <a:r>
              <a:rPr lang="ru-RU" sz="1200" dirty="0">
                <a:latin typeface="Times New Roman" pitchFamily="18" charset="0"/>
                <a:cs typeface="Times New Roman" pitchFamily="18" charset="0"/>
              </a:rPr>
              <a:t>    В те тяжелые, трудные годы рядом со старшими братьями и сестрами трудились и самые юные граждане нашей страны , их посылали туда, где нужна была помощь старшим. В хозяйстве держали корову, а от голода спасала картошка . Жили бедно. Голодно было. Морозы стояли </a:t>
            </a:r>
            <a:r>
              <a:rPr lang="ru-RU" sz="1200" dirty="0" smtClean="0">
                <a:latin typeface="Times New Roman" pitchFamily="18" charset="0"/>
                <a:cs typeface="Times New Roman" pitchFamily="18" charset="0"/>
              </a:rPr>
              <a:t>сильные. </a:t>
            </a:r>
            <a:r>
              <a:rPr lang="ru-RU" sz="1200" dirty="0">
                <a:latin typeface="Times New Roman" pitchFamily="18" charset="0"/>
                <a:cs typeface="Times New Roman" pitchFamily="18" charset="0"/>
              </a:rPr>
              <a:t>Зимой топить было нечего , лес далеко , топили высохшей травой, соломой, собирали хворост. Все, что собиралось с полей, отправляли на фронт, оставляя себе самый минимум. В деревне, были женщины и дети, всех мужчин забрали на войну. Детям тоже приходилось нелегко. Утром они ходили в школу, а после занятий бегали помогать взрослым; вязали снопы, матери молотили зерно. Детские руки пухли от непосильных работ, колючих сорняков. За рабочие дни   выдавали пайки, несколько ложек муки в день.                                                                                                                                             </a:t>
            </a:r>
          </a:p>
          <a:p>
            <a:pPr marL="0" indent="0" algn="just">
              <a:buNone/>
            </a:pPr>
            <a:r>
              <a:rPr lang="ru-RU" sz="1200" dirty="0">
                <a:latin typeface="Times New Roman" pitchFamily="18" charset="0"/>
                <a:cs typeface="Times New Roman" pitchFamily="18" charset="0"/>
              </a:rPr>
              <a:t>     «Все для фронта, все для победы!!!» Под этим девизом трудились все.  Одежды совсем не было , поэтому её сами шили из холста и вязали из льняной пряжи , которую сами делали.                                                                                                                                                        </a:t>
            </a:r>
          </a:p>
          <a:p>
            <a:pPr marL="0" indent="0" algn="just">
              <a:buNone/>
            </a:pPr>
            <a:r>
              <a:rPr lang="ru-RU" sz="1200" dirty="0">
                <a:latin typeface="Times New Roman" pitchFamily="18" charset="0"/>
                <a:cs typeface="Times New Roman" pitchFamily="18" charset="0"/>
              </a:rPr>
              <a:t>       В День Победы  </a:t>
            </a:r>
            <a:r>
              <a:rPr lang="ru-RU" sz="1200" dirty="0" err="1">
                <a:latin typeface="Times New Roman" pitchFamily="18" charset="0"/>
                <a:cs typeface="Times New Roman" pitchFamily="18" charset="0"/>
              </a:rPr>
              <a:t>Мунзия</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Закировна</a:t>
            </a:r>
            <a:r>
              <a:rPr lang="ru-RU" sz="1200" dirty="0">
                <a:latin typeface="Times New Roman" pitchFamily="18" charset="0"/>
                <a:cs typeface="Times New Roman" pitchFamily="18" charset="0"/>
              </a:rPr>
              <a:t> помнить хорошо:  «Все </a:t>
            </a:r>
            <a:r>
              <a:rPr lang="ru-RU" sz="1200" dirty="0" smtClean="0">
                <a:latin typeface="Times New Roman" pitchFamily="18" charset="0"/>
                <a:cs typeface="Times New Roman" pitchFamily="18" charset="0"/>
              </a:rPr>
              <a:t>плакали, танцевали, обнимались. </a:t>
            </a:r>
            <a:r>
              <a:rPr lang="ru-RU" sz="1200" dirty="0">
                <a:latin typeface="Times New Roman" pitchFamily="18" charset="0"/>
                <a:cs typeface="Times New Roman" pitchFamily="18" charset="0"/>
              </a:rPr>
              <a:t>Очень радостно было».   Из семьи на войне у </a:t>
            </a:r>
            <a:r>
              <a:rPr lang="ru-RU" sz="1200" dirty="0" err="1">
                <a:latin typeface="Times New Roman" pitchFamily="18" charset="0"/>
                <a:cs typeface="Times New Roman" pitchFamily="18" charset="0"/>
              </a:rPr>
              <a:t>Мунзии</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Закировны</a:t>
            </a:r>
            <a:r>
              <a:rPr lang="ru-RU" sz="1200" dirty="0">
                <a:latin typeface="Times New Roman" pitchFamily="18" charset="0"/>
                <a:cs typeface="Times New Roman" pitchFamily="18" charset="0"/>
              </a:rPr>
              <a:t> погиб  отец. Только много лет спустя они узнали из архивных данных о гибели отца и  месте захоронения.  До 14 лет жила дома в деревне </a:t>
            </a:r>
            <a:r>
              <a:rPr lang="ru-RU" sz="1200" dirty="0" err="1">
                <a:latin typeface="Times New Roman" pitchFamily="18" charset="0"/>
                <a:cs typeface="Times New Roman" pitchFamily="18" charset="0"/>
              </a:rPr>
              <a:t>Урсаеево</a:t>
            </a:r>
            <a:r>
              <a:rPr lang="ru-RU" sz="1200" dirty="0">
                <a:latin typeface="Times New Roman" pitchFamily="18" charset="0"/>
                <a:cs typeface="Times New Roman" pitchFamily="18" charset="0"/>
              </a:rPr>
              <a:t>, потом жила в деревне Тумутук нянчилась с  детишками .  После </a:t>
            </a:r>
            <a:r>
              <a:rPr lang="ru-RU" sz="1200" dirty="0" err="1">
                <a:latin typeface="Times New Roman" pitchFamily="18" charset="0"/>
                <a:cs typeface="Times New Roman" pitchFamily="18" charset="0"/>
              </a:rPr>
              <a:t>оканчания</a:t>
            </a:r>
            <a:r>
              <a:rPr lang="ru-RU" sz="1200" dirty="0">
                <a:latin typeface="Times New Roman" pitchFamily="18" charset="0"/>
                <a:cs typeface="Times New Roman" pitchFamily="18" charset="0"/>
              </a:rPr>
              <a:t> школы –интерната  младших братьев отправили в ремесленное </a:t>
            </a:r>
            <a:r>
              <a:rPr lang="ru-RU" sz="1200" dirty="0" smtClean="0">
                <a:latin typeface="Times New Roman" pitchFamily="18" charset="0"/>
                <a:cs typeface="Times New Roman" pitchFamily="18" charset="0"/>
              </a:rPr>
              <a:t>училище, </a:t>
            </a:r>
            <a:r>
              <a:rPr lang="ru-RU" sz="1200" dirty="0">
                <a:latin typeface="Times New Roman" pitchFamily="18" charset="0"/>
                <a:cs typeface="Times New Roman" pitchFamily="18" charset="0"/>
              </a:rPr>
              <a:t>потом они вернулись к сестре.                                                                                                             </a:t>
            </a:r>
          </a:p>
          <a:p>
            <a:pPr marL="0" indent="0" algn="just">
              <a:buNone/>
            </a:pPr>
            <a:r>
              <a:rPr lang="ru-RU" sz="1200" dirty="0">
                <a:latin typeface="Times New Roman" pitchFamily="18" charset="0"/>
                <a:cs typeface="Times New Roman" pitchFamily="18" charset="0"/>
              </a:rPr>
              <a:t>      После войны в 1949 году </a:t>
            </a:r>
            <a:r>
              <a:rPr lang="ru-RU" sz="1200" dirty="0" err="1">
                <a:latin typeface="Times New Roman" pitchFamily="18" charset="0"/>
                <a:cs typeface="Times New Roman" pitchFamily="18" charset="0"/>
              </a:rPr>
              <a:t>Мунзия</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Закировна</a:t>
            </a:r>
            <a:r>
              <a:rPr lang="ru-RU" sz="1200" dirty="0">
                <a:latin typeface="Times New Roman" pitchFamily="18" charset="0"/>
                <a:cs typeface="Times New Roman" pitchFamily="18" charset="0"/>
              </a:rPr>
              <a:t> вышла </a:t>
            </a:r>
            <a:r>
              <a:rPr lang="ru-RU" sz="1200" dirty="0" smtClean="0">
                <a:latin typeface="Times New Roman" pitchFamily="18" charset="0"/>
                <a:cs typeface="Times New Roman" pitchFamily="18" charset="0"/>
              </a:rPr>
              <a:t>замуж. </a:t>
            </a:r>
            <a:r>
              <a:rPr lang="ru-RU" sz="1200" dirty="0">
                <a:latin typeface="Times New Roman" pitchFamily="18" charset="0"/>
                <a:cs typeface="Times New Roman" pitchFamily="18" charset="0"/>
              </a:rPr>
              <a:t>Они с мужем воспитали троих дочерей .</a:t>
            </a:r>
          </a:p>
          <a:p>
            <a:pPr marL="0" indent="0" algn="just">
              <a:buNone/>
            </a:pPr>
            <a:r>
              <a:rPr lang="ru-RU" sz="1200" dirty="0">
                <a:latin typeface="Times New Roman" pitchFamily="18" charset="0"/>
                <a:cs typeface="Times New Roman" pitchFamily="18" charset="0"/>
              </a:rPr>
              <a:t>      С 1953 по 1960 годы </a:t>
            </a:r>
            <a:r>
              <a:rPr lang="ru-RU" sz="1200" dirty="0" err="1">
                <a:latin typeface="Times New Roman" pitchFamily="18" charset="0"/>
                <a:cs typeface="Times New Roman" pitchFamily="18" charset="0"/>
              </a:rPr>
              <a:t>Мунзия</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Закировна</a:t>
            </a:r>
            <a:r>
              <a:rPr lang="ru-RU" sz="1200" dirty="0">
                <a:latin typeface="Times New Roman" pitchFamily="18" charset="0"/>
                <a:cs typeface="Times New Roman" pitchFamily="18" charset="0"/>
              </a:rPr>
              <a:t> работала в деревне Тумутук. 1960-1968 годы работала в детском саду №4.</a:t>
            </a:r>
          </a:p>
          <a:p>
            <a:pPr marL="0" indent="0" algn="just">
              <a:buNone/>
            </a:pPr>
            <a:r>
              <a:rPr lang="ru-RU" sz="1200" dirty="0">
                <a:latin typeface="Times New Roman" pitchFamily="18" charset="0"/>
                <a:cs typeface="Times New Roman" pitchFamily="18" charset="0"/>
              </a:rPr>
              <a:t>    С 1968 года до выхода на пенсию работала в коррекционной школе поваром.  «Детей было </a:t>
            </a:r>
            <a:r>
              <a:rPr lang="ru-RU" sz="1200" dirty="0" smtClean="0">
                <a:latin typeface="Times New Roman" pitchFamily="18" charset="0"/>
                <a:cs typeface="Times New Roman" pitchFamily="18" charset="0"/>
              </a:rPr>
              <a:t>много, более </a:t>
            </a:r>
            <a:r>
              <a:rPr lang="ru-RU" sz="1200" dirty="0">
                <a:latin typeface="Times New Roman" pitchFamily="18" charset="0"/>
                <a:cs typeface="Times New Roman" pitchFamily="18" charset="0"/>
              </a:rPr>
              <a:t>200 учеников. Было 4 разовое </a:t>
            </a:r>
            <a:r>
              <a:rPr lang="ru-RU" sz="1200" dirty="0" smtClean="0">
                <a:latin typeface="Times New Roman" pitchFamily="18" charset="0"/>
                <a:cs typeface="Times New Roman" pitchFamily="18" charset="0"/>
              </a:rPr>
              <a:t>питание, коллектив </a:t>
            </a:r>
            <a:r>
              <a:rPr lang="ru-RU" sz="1200" dirty="0">
                <a:latin typeface="Times New Roman" pitchFamily="18" charset="0"/>
                <a:cs typeface="Times New Roman" pitchFamily="18" charset="0"/>
              </a:rPr>
              <a:t>был очень хороший , дружно работали»-вспоминает она.</a:t>
            </a:r>
          </a:p>
          <a:p>
            <a:pPr marL="0" indent="0" algn="just">
              <a:buNone/>
            </a:pPr>
            <a:r>
              <a:rPr lang="ru-RU" sz="1200" dirty="0">
                <a:latin typeface="Times New Roman" pitchFamily="18" charset="0"/>
                <a:cs typeface="Times New Roman" pitchFamily="18" charset="0"/>
              </a:rPr>
              <a:t>   Сегодня </a:t>
            </a:r>
            <a:r>
              <a:rPr lang="ru-RU" sz="1200" dirty="0" err="1">
                <a:latin typeface="Times New Roman" pitchFamily="18" charset="0"/>
                <a:cs typeface="Times New Roman" pitchFamily="18" charset="0"/>
              </a:rPr>
              <a:t>Мунзие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Закировне</a:t>
            </a:r>
            <a:r>
              <a:rPr lang="ru-RU" sz="1200" dirty="0">
                <a:latin typeface="Times New Roman" pitchFamily="18" charset="0"/>
                <a:cs typeface="Times New Roman" pitchFamily="18" charset="0"/>
              </a:rPr>
              <a:t> 84 года , она живет вместе с младшей дочерью и внуком.</a:t>
            </a:r>
          </a:p>
          <a:p>
            <a:pPr marL="0" indent="0" algn="just">
              <a:buNone/>
            </a:pPr>
            <a:r>
              <a:rPr lang="ru-RU" sz="1200" dirty="0">
                <a:latin typeface="Times New Roman" pitchFamily="18" charset="0"/>
                <a:cs typeface="Times New Roman" pitchFamily="18" charset="0"/>
              </a:rPr>
              <a:t>     Наша героиня </a:t>
            </a:r>
            <a:r>
              <a:rPr lang="ru-RU" sz="1200" dirty="0" smtClean="0">
                <a:latin typeface="Times New Roman" pitchFamily="18" charset="0"/>
                <a:cs typeface="Times New Roman" pitchFamily="18" charset="0"/>
              </a:rPr>
              <a:t>– прошла </a:t>
            </a:r>
            <a:r>
              <a:rPr lang="ru-RU" sz="1200" dirty="0">
                <a:latin typeface="Times New Roman" pitchFamily="18" charset="0"/>
                <a:cs typeface="Times New Roman" pitchFamily="18" charset="0"/>
              </a:rPr>
              <a:t>славный трудовой путь. На своих плечах вынесла бремя тяжелых военных испытаний и трудности послевоенного восстановительного периода. Своим трудом она внесла свой вклад в Победу. </a:t>
            </a:r>
          </a:p>
          <a:p>
            <a:pPr algn="just"/>
            <a:endParaRPr lang="ru-RU" sz="1200" dirty="0">
              <a:latin typeface="Times New Roman" pitchFamily="18" charset="0"/>
              <a:cs typeface="Times New Roman" pitchFamily="18" charset="0"/>
            </a:endParaRPr>
          </a:p>
        </p:txBody>
      </p:sp>
      <p:sp>
        <p:nvSpPr>
          <p:cNvPr id="8" name="Текст 7"/>
          <p:cNvSpPr>
            <a:spLocks noGrp="1"/>
          </p:cNvSpPr>
          <p:nvPr>
            <p:ph type="body" sz="half" idx="2"/>
          </p:nvPr>
        </p:nvSpPr>
        <p:spPr>
          <a:xfrm>
            <a:off x="428498" y="1878182"/>
            <a:ext cx="3259006" cy="4281339"/>
          </a:xfrm>
        </p:spPr>
        <p:txBody>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i="1" dirty="0" smtClean="0">
              <a:latin typeface="Times New Roman" pitchFamily="18" charset="0"/>
              <a:cs typeface="Times New Roman" pitchFamily="18" charset="0"/>
            </a:endParaRPr>
          </a:p>
          <a:p>
            <a:r>
              <a:rPr lang="ru-RU" i="1" dirty="0" smtClean="0">
                <a:latin typeface="Times New Roman" pitchFamily="18" charset="0"/>
                <a:cs typeface="Times New Roman" pitchFamily="18" charset="0"/>
              </a:rPr>
              <a:t>В годы работы в коррекционной школе</a:t>
            </a:r>
            <a:endParaRPr lang="ru-RU" i="1" dirty="0">
              <a:latin typeface="Times New Roman" pitchFamily="18" charset="0"/>
              <a:cs typeface="Times New Roman" pitchFamily="18" charset="0"/>
            </a:endParaRPr>
          </a:p>
        </p:txBody>
      </p:sp>
      <p:pic>
        <p:nvPicPr>
          <p:cNvPr id="15" name="Рисунок 14"/>
          <p:cNvPicPr/>
          <p:nvPr/>
        </p:nvPicPr>
        <p:blipFill>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tretch>
            <a:fillRect/>
          </a:stretch>
        </p:blipFill>
        <p:spPr bwMode="auto">
          <a:xfrm>
            <a:off x="662524" y="260961"/>
            <a:ext cx="2661057" cy="1224136"/>
          </a:xfrm>
          <a:prstGeom prst="rect">
            <a:avLst/>
          </a:prstGeom>
          <a:noFill/>
          <a:ln>
            <a:noFill/>
          </a:ln>
        </p:spPr>
      </p:pic>
      <p:pic>
        <p:nvPicPr>
          <p:cNvPr id="16" name="Рисунок 15" descr="C:\Users\Римма\Desktop\труженик\фото труженик тыла\DSC02832(2).JPG"/>
          <p:cNvPicPr/>
          <p:nvPr/>
        </p:nvPicPr>
        <p:blipFill>
          <a:blip r:embed="rId5" cstate="email">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818542" y="1916834"/>
            <a:ext cx="2349022" cy="2304255"/>
          </a:xfrm>
          <a:prstGeom prst="rect">
            <a:avLst/>
          </a:prstGeom>
          <a:noFill/>
          <a:ln>
            <a:noFill/>
          </a:ln>
        </p:spPr>
      </p:pic>
      <p:pic>
        <p:nvPicPr>
          <p:cNvPr id="17" name="Рисунок 16"/>
          <p:cNvPicPr/>
          <p:nvPr/>
        </p:nvPicPr>
        <p:blipFill>
          <a:blip r:embed="rId7" cstate="email">
            <a:extLst>
              <a:ext uri="{28A0092B-C50C-407E-A947-70E740481C1C}">
                <a14:useLocalDpi xmlns:a14="http://schemas.microsoft.com/office/drawing/2010/main"/>
              </a:ext>
            </a:extLst>
          </a:blip>
          <a:stretch>
            <a:fillRect/>
          </a:stretch>
        </p:blipFill>
        <p:spPr bwMode="auto">
          <a:xfrm>
            <a:off x="1993052" y="4462588"/>
            <a:ext cx="1809942" cy="2088232"/>
          </a:xfrm>
          <a:prstGeom prst="rect">
            <a:avLst/>
          </a:prstGeom>
          <a:noFill/>
          <a:ln>
            <a:noFill/>
          </a:ln>
        </p:spPr>
      </p:pic>
    </p:spTree>
    <p:extLst>
      <p:ext uri="{BB962C8B-B14F-4D97-AF65-F5344CB8AC3E}">
        <p14:creationId xmlns:p14="http://schemas.microsoft.com/office/powerpoint/2010/main" val="9871535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3" descr="kniga-pamyt.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ctrTitle"/>
          </p:nvPr>
        </p:nvSpPr>
        <p:spPr>
          <a:xfrm>
            <a:off x="742950" y="1556794"/>
            <a:ext cx="8420100" cy="2448271"/>
          </a:xfrm>
        </p:spPr>
        <p:txBody>
          <a:bodyPr>
            <a:noAutofit/>
          </a:bodyPr>
          <a:lstStyle/>
          <a:p>
            <a:r>
              <a:rPr lang="ru-RU" sz="7200" b="1" i="1" dirty="0">
                <a:solidFill>
                  <a:srgbClr val="FF0000"/>
                </a:solidFill>
                <a:latin typeface="+mn-lt"/>
                <a:cs typeface="Times New Roman" pitchFamily="18" charset="0"/>
              </a:rPr>
              <a:t>Участники </a:t>
            </a:r>
            <a:br>
              <a:rPr lang="ru-RU" sz="7200" b="1" i="1" dirty="0">
                <a:solidFill>
                  <a:srgbClr val="FF0000"/>
                </a:solidFill>
                <a:latin typeface="+mn-lt"/>
                <a:cs typeface="Times New Roman" pitchFamily="18" charset="0"/>
              </a:rPr>
            </a:br>
            <a:r>
              <a:rPr lang="ru-RU" sz="7200" b="1" i="1" dirty="0">
                <a:solidFill>
                  <a:srgbClr val="FF0000"/>
                </a:solidFill>
                <a:latin typeface="+mn-lt"/>
                <a:cs typeface="Times New Roman" pitchFamily="18" charset="0"/>
              </a:rPr>
              <a:t>          ВОВ</a:t>
            </a:r>
          </a:p>
        </p:txBody>
      </p:sp>
      <p:pic>
        <p:nvPicPr>
          <p:cNvPr id="3074" name="Picture 2"/>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l="-4393"/>
          <a:stretch/>
        </p:blipFill>
        <p:spPr bwMode="auto">
          <a:xfrm>
            <a:off x="6981823" y="2662789"/>
            <a:ext cx="2106234" cy="357328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школа\Desktop\Презентации к 9МАЯ\вет 2\Абудас 3 001.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a:ext>
            </a:extLst>
          </a:blip>
          <a:srcRect t="-3405"/>
          <a:stretch/>
        </p:blipFill>
        <p:spPr bwMode="auto">
          <a:xfrm>
            <a:off x="896551" y="1854680"/>
            <a:ext cx="1552689" cy="20723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школа\Desktop\Презентации к 9МАЯ\от Мизгель\4.jpg"/>
          <p:cNvPicPr>
            <a:picLocks noChangeAspect="1" noChangeArrowheads="1"/>
          </p:cNvPicPr>
          <p:nvPr/>
        </p:nvPicPr>
        <p:blipFill rotWithShape="1">
          <a:blip r:embed="rId8" cstate="email">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a:ext>
            </a:extLst>
          </a:blip>
          <a:srcRect/>
          <a:stretch/>
        </p:blipFill>
        <p:spPr bwMode="auto">
          <a:xfrm>
            <a:off x="2612740" y="3133427"/>
            <a:ext cx="1638182" cy="218907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220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Рисунок 4" descr="kniga-pamyt.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4"/>
          <p:cNvSpPr txBox="1">
            <a:spLocks noChangeArrowheads="1"/>
          </p:cNvSpPr>
          <p:nvPr/>
        </p:nvSpPr>
        <p:spPr bwMode="auto">
          <a:xfrm>
            <a:off x="945769" y="1428752"/>
            <a:ext cx="8736971"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4" tIns="45718" rIns="91434" bIns="45718">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ru-RU" sz="7200" b="1" i="1" dirty="0">
                <a:solidFill>
                  <a:srgbClr val="FF0000"/>
                </a:solidFill>
              </a:rPr>
              <a:t>ДЕТИ </a:t>
            </a:r>
          </a:p>
          <a:p>
            <a:pPr algn="ctr" eaLnBrk="1" hangingPunct="1">
              <a:spcBef>
                <a:spcPct val="50000"/>
              </a:spcBef>
            </a:pPr>
            <a:r>
              <a:rPr lang="ru-RU" sz="7200" b="1" i="1" dirty="0">
                <a:solidFill>
                  <a:srgbClr val="FF0000"/>
                </a:solidFill>
              </a:rPr>
              <a:t>ВОЙНЫ</a:t>
            </a:r>
          </a:p>
        </p:txBody>
      </p:sp>
      <p:pic>
        <p:nvPicPr>
          <p:cNvPr id="4" name="Picture 2" descr="C:\Users\школа\Desktop\Презентации к 9МАЯ\Хакимова Л\1 001.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1586"/>
          <a:stretch/>
        </p:blipFill>
        <p:spPr bwMode="auto">
          <a:xfrm rot="20982611">
            <a:off x="644245" y="1512366"/>
            <a:ext cx="1530437" cy="194550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школа\Desktop\Презентации к 9МАЯ\Хайруллина РН\Роза Нуриевна\Роза Нур 3 001.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rot="576565">
            <a:off x="6671619" y="1529425"/>
            <a:ext cx="1560850" cy="1873417"/>
          </a:xfrm>
          <a:prstGeom prst="ellipse">
            <a:avLst/>
          </a:prstGeom>
          <a:ln>
            <a:noFill/>
          </a:ln>
          <a:effectLst>
            <a:softEdge rad="112500"/>
          </a:effectLst>
          <a:extLst/>
        </p:spPr>
      </p:pic>
      <p:pic>
        <p:nvPicPr>
          <p:cNvPr id="6" name="Picture 2" descr="C:\Users\школа\Desktop\Презентации к 9МАЯ\Ахметшина Асгария\Асгария 1 001.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r="-1332"/>
          <a:stretch/>
        </p:blipFill>
        <p:spPr bwMode="auto">
          <a:xfrm rot="21024476">
            <a:off x="553344" y="3552868"/>
            <a:ext cx="1521382" cy="19080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2" descr="C:\Users\школа\Desktop\Презентации к 9МАЯ\Мухсинова МС\Музаяна с 00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20977333">
            <a:off x="2231788" y="1427074"/>
            <a:ext cx="1480089" cy="189436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школа\Desktop\Презентации к 9МАЯ\Кокорина\кок 001.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20869899">
            <a:off x="2188617" y="3568403"/>
            <a:ext cx="1360227" cy="188977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C:\Documents and Settings\Admin\Рабочий стол\флера апа\флера.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4121433" y="3859940"/>
            <a:ext cx="1464858" cy="18692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20150317_140558"/>
          <p:cNvPicPr>
            <a:picLocks noChangeAspect="1" noChangeArrowheads="1"/>
          </p:cNvPicPr>
          <p:nvPr/>
        </p:nvPicPr>
        <p:blipFill rotWithShape="1">
          <a:blip r:embed="rId10" cstate="email">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rot="603633">
            <a:off x="6198407" y="3868005"/>
            <a:ext cx="1484614" cy="1740592"/>
          </a:xfrm>
          <a:prstGeom prst="ellipse">
            <a:avLst/>
          </a:prstGeom>
          <a:ln>
            <a:noFill/>
          </a:ln>
          <a:effectLst>
            <a:softEdge rad="112500"/>
          </a:effectLst>
          <a:extLst/>
        </p:spPr>
      </p:pic>
      <p:pic>
        <p:nvPicPr>
          <p:cNvPr id="11" name="Объект 9"/>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rot="665518">
            <a:off x="7860946" y="3878431"/>
            <a:ext cx="1472567" cy="1736220"/>
          </a:xfrm>
          <a:prstGeom prst="ellipse">
            <a:avLst/>
          </a:prstGeom>
          <a:ln>
            <a:noFill/>
          </a:ln>
          <a:effectLst>
            <a:softEdge rad="112500"/>
          </a:effectLst>
        </p:spPr>
      </p:pic>
      <p:pic>
        <p:nvPicPr>
          <p:cNvPr id="12" name="Picture 3" descr="E:\Вазифа Султановна\DSCN2739.JPG"/>
          <p:cNvPicPr>
            <a:picLocks noChangeAspect="1" noChangeArrowheads="1"/>
          </p:cNvPicPr>
          <p:nvPr/>
        </p:nvPicPr>
        <p:blipFill>
          <a:blip r:embed="rId13" cstate="emai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rot="731941">
            <a:off x="8142558" y="1822762"/>
            <a:ext cx="1434924" cy="20192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579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2173" y="214314"/>
            <a:ext cx="5417344"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b="-11424"/>
          <a:stretch>
            <a:fillRect/>
          </a:stretch>
        </p:blipFill>
        <p:spPr bwMode="auto">
          <a:xfrm>
            <a:off x="4643439" y="2357438"/>
            <a:ext cx="5030391"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33417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310483" y="5149708"/>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1027" name="Picture 3" descr="E:\Вазифа Султановна\DSCN2739.JPG"/>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584517" y="1340768"/>
            <a:ext cx="2574285" cy="345638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1267366" y="274638"/>
            <a:ext cx="8143334" cy="994122"/>
          </a:xfrm>
        </p:spPr>
        <p:txBody>
          <a:bodyPr>
            <a:noAutofit/>
          </a:bodyPr>
          <a:lstStyle/>
          <a:p>
            <a:r>
              <a:rPr lang="ru-RU" sz="3200" b="1" dirty="0">
                <a:solidFill>
                  <a:srgbClr val="FF0000"/>
                </a:solidFill>
              </a:rPr>
              <a:t>Рамазанова </a:t>
            </a:r>
            <a:r>
              <a:rPr lang="ru-RU" sz="3200" b="1" dirty="0" err="1">
                <a:solidFill>
                  <a:srgbClr val="FF0000"/>
                </a:solidFill>
              </a:rPr>
              <a:t>Вазифа</a:t>
            </a:r>
            <a:r>
              <a:rPr lang="ru-RU" sz="3200" b="1" dirty="0">
                <a:solidFill>
                  <a:srgbClr val="FF0000"/>
                </a:solidFill>
              </a:rPr>
              <a:t> </a:t>
            </a:r>
            <a:r>
              <a:rPr lang="ru-RU" sz="3200" b="1" dirty="0" err="1">
                <a:solidFill>
                  <a:srgbClr val="FF0000"/>
                </a:solidFill>
              </a:rPr>
              <a:t>Султановна</a:t>
            </a:r>
            <a:r>
              <a:rPr lang="ru-RU" sz="3200" b="1" dirty="0">
                <a:solidFill>
                  <a:srgbClr val="FF0000"/>
                </a:solidFill>
              </a:rPr>
              <a:t/>
            </a:r>
            <a:br>
              <a:rPr lang="ru-RU" sz="3200" b="1" dirty="0">
                <a:solidFill>
                  <a:srgbClr val="FF0000"/>
                </a:solidFill>
              </a:rPr>
            </a:br>
            <a:r>
              <a:rPr lang="ru-RU" sz="3200" b="1" dirty="0">
                <a:solidFill>
                  <a:srgbClr val="FF0000"/>
                </a:solidFill>
              </a:rPr>
              <a:t>5 августа 1935г.р.</a:t>
            </a:r>
          </a:p>
        </p:txBody>
      </p:sp>
      <p:sp>
        <p:nvSpPr>
          <p:cNvPr id="6" name="Объект 5"/>
          <p:cNvSpPr>
            <a:spLocks noGrp="1"/>
          </p:cNvSpPr>
          <p:nvPr>
            <p:ph sz="half" idx="1"/>
          </p:nvPr>
        </p:nvSpPr>
        <p:spPr/>
        <p:txBody>
          <a:bodyPr>
            <a:normAutofit fontScale="62500" lnSpcReduction="20000"/>
          </a:bodyPr>
          <a:lstStyle/>
          <a:p>
            <a:pPr marL="0" indent="0">
              <a:buNone/>
            </a:pPr>
            <a:r>
              <a:rPr lang="ru-RU" dirty="0" smtClean="0"/>
              <a:t> </a:t>
            </a:r>
            <a:endParaRPr lang="ru-RU" dirty="0"/>
          </a:p>
        </p:txBody>
      </p:sp>
      <p:sp>
        <p:nvSpPr>
          <p:cNvPr id="5" name="Объект 4"/>
          <p:cNvSpPr>
            <a:spLocks noGrp="1"/>
          </p:cNvSpPr>
          <p:nvPr>
            <p:ph sz="half" idx="2"/>
          </p:nvPr>
        </p:nvSpPr>
        <p:spPr>
          <a:xfrm>
            <a:off x="3470837" y="1340768"/>
            <a:ext cx="6108473" cy="3240360"/>
          </a:xfrm>
        </p:spPr>
        <p:txBody>
          <a:bodyPr>
            <a:normAutofit fontScale="62500" lnSpcReduction="20000"/>
          </a:bodyPr>
          <a:lstStyle/>
          <a:p>
            <a:pPr marL="0" indent="0" algn="just">
              <a:buNone/>
            </a:pPr>
            <a:r>
              <a:rPr lang="ru-RU" dirty="0" smtClean="0"/>
              <a:t>      </a:t>
            </a:r>
            <a:r>
              <a:rPr lang="ru-RU" dirty="0" smtClean="0">
                <a:latin typeface="Times New Roman" pitchFamily="18" charset="0"/>
                <a:cs typeface="Times New Roman" pitchFamily="18" charset="0"/>
              </a:rPr>
              <a:t>Я</a:t>
            </a:r>
            <a:r>
              <a:rPr lang="ru-RU" dirty="0">
                <a:latin typeface="Times New Roman" pitchFamily="18" charset="0"/>
                <a:cs typeface="Times New Roman" pitchFamily="18" charset="0"/>
              </a:rPr>
              <a:t>, Рамазанова </a:t>
            </a:r>
            <a:r>
              <a:rPr lang="ru-RU" dirty="0" err="1">
                <a:latin typeface="Times New Roman" pitchFamily="18" charset="0"/>
                <a:cs typeface="Times New Roman" pitchFamily="18" charset="0"/>
              </a:rPr>
              <a:t>Вазифя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Султановна</a:t>
            </a:r>
            <a:r>
              <a:rPr lang="ru-RU" dirty="0">
                <a:latin typeface="Times New Roman" pitchFamily="18" charset="0"/>
                <a:cs typeface="Times New Roman" pitchFamily="18" charset="0"/>
              </a:rPr>
              <a:t>, родилась в 1935 году в Московской области Наро-Фоминского района село Крюково.</a:t>
            </a:r>
          </a:p>
          <a:p>
            <a:pPr marL="0" indent="0" algn="just">
              <a:buNone/>
            </a:pPr>
            <a:r>
              <a:rPr lang="ru-RU" dirty="0" smtClean="0">
                <a:latin typeface="Times New Roman" pitchFamily="18" charset="0"/>
                <a:cs typeface="Times New Roman" pitchFamily="18" charset="0"/>
              </a:rPr>
              <a:t>   В </a:t>
            </a:r>
            <a:r>
              <a:rPr lang="ru-RU" dirty="0">
                <a:latin typeface="Times New Roman" pitchFamily="18" charset="0"/>
                <a:cs typeface="Times New Roman" pitchFamily="18" charset="0"/>
              </a:rPr>
              <a:t>1938 году наша семья переехала в Ульяновскую область Старо-</a:t>
            </a:r>
            <a:r>
              <a:rPr lang="ru-RU" dirty="0" err="1">
                <a:latin typeface="Times New Roman" pitchFamily="18" charset="0"/>
                <a:cs typeface="Times New Roman" pitchFamily="18" charset="0"/>
              </a:rPr>
              <a:t>Кулаткинского</a:t>
            </a:r>
            <a:r>
              <a:rPr lang="ru-RU" dirty="0">
                <a:latin typeface="Times New Roman" pitchFamily="18" charset="0"/>
                <a:cs typeface="Times New Roman" pitchFamily="18" charset="0"/>
              </a:rPr>
              <a:t> района, село Старая </a:t>
            </a:r>
            <a:r>
              <a:rPr lang="ru-RU" dirty="0" err="1">
                <a:latin typeface="Times New Roman" pitchFamily="18" charset="0"/>
                <a:cs typeface="Times New Roman" pitchFamily="18" charset="0"/>
              </a:rPr>
              <a:t>Яндовка</a:t>
            </a:r>
            <a:r>
              <a:rPr lang="ru-RU" dirty="0">
                <a:latin typeface="Times New Roman" pitchFamily="18" charset="0"/>
                <a:cs typeface="Times New Roman" pitchFamily="18" charset="0"/>
              </a:rPr>
              <a:t>. С начала войны отец уехал на фронт. В 1943 году он погиб в Великой Отечественной войне. С 1938 года мать работала в колхозе, а я и моя сестра за погибшего отца получали пенсию и учились в школе, где были только начальные классы. После войны открылась семилетняя школа. В своем родном селе окончила семь классов, потом продолжила учебу в средней школе соседнего села. Окончила в 1956 </a:t>
            </a:r>
            <a:r>
              <a:rPr lang="ru-RU" dirty="0" smtClean="0">
                <a:latin typeface="Times New Roman" pitchFamily="18" charset="0"/>
                <a:cs typeface="Times New Roman" pitchFamily="18" charset="0"/>
              </a:rPr>
              <a:t>году.</a:t>
            </a:r>
            <a:endParaRPr lang="ru-RU" dirty="0">
              <a:latin typeface="Times New Roman" pitchFamily="18" charset="0"/>
              <a:cs typeface="Times New Roman" pitchFamily="18" charset="0"/>
            </a:endParaRPr>
          </a:p>
          <a:p>
            <a:endParaRPr lang="ru-RU" dirty="0"/>
          </a:p>
        </p:txBody>
      </p:sp>
      <p:pic>
        <p:nvPicPr>
          <p:cNvPr id="7" name="Picture 3" descr="C:\Users\Мальцева Галина\Desktop\Презентации к 9МАЯ\Вазифа Султановна\DSCN2738.JPG"/>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4626391" y="4582779"/>
            <a:ext cx="4446493" cy="19182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79866"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ru-RU" dirty="0"/>
              <a:t>В 1957-1959 учебные годы работала учительницей истории в вечерней школе сельской молодежи, одновременно обучалась заочно в Саратовском библиотечном техникуме, окончила в 1959 году, получила специальность библиотечное дело.</a:t>
            </a:r>
          </a:p>
          <a:p>
            <a:r>
              <a:rPr lang="ru-RU" dirty="0" smtClean="0"/>
              <a:t>С 1960 года живу в Азнакаеве Республики Татарстан. Работала в Жилищно-коммунальной конторе НГДУ «</a:t>
            </a:r>
            <a:r>
              <a:rPr lang="ru-RU" dirty="0" err="1" smtClean="0"/>
              <a:t>Азнакаевскнефть</a:t>
            </a:r>
            <a:r>
              <a:rPr lang="ru-RU" dirty="0" smtClean="0"/>
              <a:t>» паспортистом до 1962 года. В том же году поступила учиться заочно в Казанский педагогический институт на историко-филологический факультет отделение истории, и начала работать учительницей начальных классов в </a:t>
            </a:r>
            <a:r>
              <a:rPr lang="ru-RU" dirty="0" err="1" smtClean="0"/>
              <a:t>Азнакаевской</a:t>
            </a:r>
            <a:r>
              <a:rPr lang="ru-RU" dirty="0" smtClean="0"/>
              <a:t> вспомогательной школе. Окончила институт в 1968 году. Вышла замуж в 1969 году, в 1970 родилась дочь. В 1974 году поступила учиться заочно в Ленинградский государственный педагогический институт имени Герцена, на дефектологический факультет. А в 1977 году окончила и стала работать учителем и логопедом вспомогательной школы. Вела общественную работу: руководила свыше двадцати лет методическим объединением начальных классов; много лет работала заместителем ведущего политучебы; проводила производственные совещания в своей школе.</a:t>
            </a:r>
          </a:p>
          <a:p>
            <a:r>
              <a:rPr lang="ru-RU" dirty="0" smtClean="0"/>
              <a:t>Сорок </a:t>
            </a:r>
            <a:r>
              <a:rPr lang="ru-RU" dirty="0"/>
              <a:t>восемь лет проработала в одной школе. Стаж педагогический- пятьдесят лет. В 1990 году вышла на пенсию и продолжала работать учителем-логопедом в коррекционной школе до 2010 года.</a:t>
            </a:r>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1027" name="Picture 3" descr="C:\Users\школа\Desktop\Презентации к 9МАЯ\Вазифа Султановна\DSCN2729.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662523" y="4140272"/>
            <a:ext cx="2143282" cy="23736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1028" name="Picture 4" descr="C:\Users\школа\Desktop\Презентации к 9МАЯ\Вазифа Султановна\DSCN2735.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7178987" y="4132913"/>
            <a:ext cx="1886427" cy="24005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9" name="Picture 5" descr="C:\Users\школа\Desktop\Презентации к 9МАЯ\Вазифа Султановна\DSCN2730.JPG"/>
          <p:cNvPicPr>
            <a:picLocks noChangeAspect="1" noChangeArrowheads="1"/>
          </p:cNvPicPr>
          <p:nvPr/>
        </p:nvPicPr>
        <p:blipFill>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3899884" y="4132913"/>
            <a:ext cx="2106234" cy="2376931"/>
          </a:xfrm>
          <a:prstGeom prst="rect">
            <a:avLst/>
          </a:prstGeom>
          <a:noFill/>
          <a:extLst>
            <a:ext uri="{909E8E84-426E-40DD-AFC4-6F175D3DCCD1}">
              <a14:hiddenFill xmlns:a14="http://schemas.microsoft.com/office/drawing/2010/main">
                <a:solidFill>
                  <a:srgbClr val="FFFFFF"/>
                </a:solidFill>
              </a14:hiddenFill>
            </a:ext>
          </a:extLst>
        </p:spPr>
      </p:pic>
      <p:sp>
        <p:nvSpPr>
          <p:cNvPr id="8" name="Объект 7"/>
          <p:cNvSpPr>
            <a:spLocks noGrp="1"/>
          </p:cNvSpPr>
          <p:nvPr>
            <p:ph idx="1"/>
          </p:nvPr>
        </p:nvSpPr>
        <p:spPr>
          <a:xfrm>
            <a:off x="495300" y="548680"/>
            <a:ext cx="8915400" cy="3744416"/>
          </a:xfrm>
        </p:spPr>
        <p:txBody>
          <a:bodyPr>
            <a:normAutofit fontScale="25000" lnSpcReduction="20000"/>
          </a:bodyPr>
          <a:lstStyle/>
          <a:p>
            <a:pPr marL="0" indent="0" algn="just">
              <a:buNone/>
            </a:pPr>
            <a:r>
              <a:rPr lang="ru-RU" dirty="0" smtClean="0"/>
              <a:t>       </a:t>
            </a:r>
            <a:r>
              <a:rPr lang="ru-RU" sz="4800" dirty="0">
                <a:latin typeface="Times New Roman" pitchFamily="18" charset="0"/>
                <a:cs typeface="Times New Roman" pitchFamily="18" charset="0"/>
              </a:rPr>
              <a:t>В 1957-1959 учебные годы работала учительницей истории в вечерней школе сельской молодежи, одновременно обучалась заочно в Саратовском библиотечном техникуме, окончила в 1959 году, получила специальность библиотечное дело.</a:t>
            </a:r>
          </a:p>
          <a:p>
            <a:pPr marL="0" indent="0" algn="just">
              <a:buNone/>
            </a:pPr>
            <a:r>
              <a:rPr lang="ru-RU" sz="4800" dirty="0">
                <a:latin typeface="Times New Roman" pitchFamily="18" charset="0"/>
                <a:cs typeface="Times New Roman" pitchFamily="18" charset="0"/>
              </a:rPr>
              <a:t>       С 1960 года живу в Азнакаеве Республики Татарстан. Работала в Жилищно-коммунальной конторе НГДУ «</a:t>
            </a:r>
            <a:r>
              <a:rPr lang="ru-RU" sz="4800" dirty="0" err="1">
                <a:latin typeface="Times New Roman" pitchFamily="18" charset="0"/>
                <a:cs typeface="Times New Roman" pitchFamily="18" charset="0"/>
              </a:rPr>
              <a:t>Азнакаевскнефть</a:t>
            </a:r>
            <a:r>
              <a:rPr lang="ru-RU" sz="4800" dirty="0">
                <a:latin typeface="Times New Roman" pitchFamily="18" charset="0"/>
                <a:cs typeface="Times New Roman" pitchFamily="18" charset="0"/>
              </a:rPr>
              <a:t>» паспортистом до 1962 года. В том же году поступила учиться заочно в Казанский педагогический институт на историко-филологический факультет отделение истории, и начала работать учительницей начальных классов в </a:t>
            </a:r>
            <a:r>
              <a:rPr lang="ru-RU" sz="4800" dirty="0" err="1">
                <a:latin typeface="Times New Roman" pitchFamily="18" charset="0"/>
                <a:cs typeface="Times New Roman" pitchFamily="18" charset="0"/>
              </a:rPr>
              <a:t>Азнакаевской</a:t>
            </a:r>
            <a:r>
              <a:rPr lang="ru-RU" sz="4800" dirty="0">
                <a:latin typeface="Times New Roman" pitchFamily="18" charset="0"/>
                <a:cs typeface="Times New Roman" pitchFamily="18" charset="0"/>
              </a:rPr>
              <a:t> вспомогательной школе. Окончила институт в 1968 году. Вышла замуж в 1969 году, в 1970 родилась дочь. В 1974 году поступила учиться заочно в Ленинградский государственный педагогический институт имени Герцена, на дефектологический факультет. А в 1977 году окончила и стала работать учителем и логопедом вспомогательной школы. Вела общественную работу: руководила свыше двадцати лет методическим объединением начальных классов; много лет работала заместителем ведущего политучебы; проводила производственные совещания в своей школе.</a:t>
            </a:r>
          </a:p>
          <a:p>
            <a:pPr marL="0" indent="0" algn="just">
              <a:buNone/>
            </a:pPr>
            <a:r>
              <a:rPr lang="ru-RU" sz="4800" dirty="0">
                <a:latin typeface="Times New Roman" pitchFamily="18" charset="0"/>
                <a:cs typeface="Times New Roman" pitchFamily="18" charset="0"/>
              </a:rPr>
              <a:t>       48 лет проработала в одной школе. Стаж педагогический- пятьдесят лет. В 1990 году вышла на пенсию и продолжала работать учителем-логопедом в коррекционной школе до 2010 года.</a:t>
            </a:r>
          </a:p>
          <a:p>
            <a:pPr marL="0" indent="0" algn="just">
              <a:buNone/>
            </a:pPr>
            <a:r>
              <a:rPr lang="ru-RU" sz="4800" dirty="0">
                <a:latin typeface="Times New Roman" pitchFamily="18" charset="0"/>
                <a:cs typeface="Times New Roman" pitchFamily="18" charset="0"/>
              </a:rPr>
              <a:t>      Награждена:   Медалью «Ветеран труда», 1988 год.</a:t>
            </a:r>
          </a:p>
          <a:p>
            <a:pPr marL="0" indent="0" algn="just">
              <a:buNone/>
            </a:pPr>
            <a:r>
              <a:rPr lang="ru-RU" sz="4800" dirty="0">
                <a:latin typeface="Times New Roman" pitchFamily="18" charset="0"/>
                <a:cs typeface="Times New Roman" pitchFamily="18" charset="0"/>
              </a:rPr>
              <a:t>      Почетной грамотой Министерства просвещения Татарской АССР и Татарского обкома профсоюза работников просвещения, высшей школы и научных учреждений за достигнутые успехи в обучении и воспитании учащихся, 1987 год.</a:t>
            </a:r>
          </a:p>
          <a:p>
            <a:pPr marL="0" indent="0" algn="just">
              <a:buNone/>
            </a:pPr>
            <a:r>
              <a:rPr lang="ru-RU" sz="4800" dirty="0">
                <a:latin typeface="Times New Roman" pitchFamily="18" charset="0"/>
                <a:cs typeface="Times New Roman" pitchFamily="18" charset="0"/>
              </a:rPr>
              <a:t>     Почетной грамотой Министерства народного образования Татарской ССР и республиканского комитета профсоюза работников народного образования и науки за достигнутые успехи в обучении и воспитании подрастающего поколения, 1991 год.</a:t>
            </a:r>
          </a:p>
          <a:p>
            <a:pPr marL="0" indent="0" algn="just">
              <a:buNone/>
            </a:pPr>
            <a:r>
              <a:rPr lang="ru-RU" sz="4800" dirty="0">
                <a:latin typeface="Times New Roman" pitchFamily="18" charset="0"/>
                <a:cs typeface="Times New Roman" pitchFamily="18" charset="0"/>
              </a:rPr>
              <a:t>    Почетной грамотой </a:t>
            </a:r>
            <a:r>
              <a:rPr lang="ru-RU" sz="4800" dirty="0" err="1">
                <a:latin typeface="Times New Roman" pitchFamily="18" charset="0"/>
                <a:cs typeface="Times New Roman" pitchFamily="18" charset="0"/>
              </a:rPr>
              <a:t>Азнакаевского</a:t>
            </a:r>
            <a:r>
              <a:rPr lang="ru-RU" sz="4800" dirty="0">
                <a:latin typeface="Times New Roman" pitchFamily="18" charset="0"/>
                <a:cs typeface="Times New Roman" pitchFamily="18" charset="0"/>
              </a:rPr>
              <a:t> РОНО и совета председателей профкомов школ за хорошую организацию методической работы в школе, 1991 год.</a:t>
            </a:r>
          </a:p>
          <a:p>
            <a:pPr marL="0" indent="0" algn="just">
              <a:buNone/>
            </a:pPr>
            <a:r>
              <a:rPr lang="ru-RU" sz="4800" dirty="0">
                <a:latin typeface="Times New Roman" pitchFamily="18" charset="0"/>
                <a:cs typeface="Times New Roman" pitchFamily="18" charset="0"/>
              </a:rPr>
              <a:t>       Почетной грамотой Управления образования </a:t>
            </a:r>
            <a:r>
              <a:rPr lang="ru-RU" sz="4800" dirty="0" err="1">
                <a:latin typeface="Times New Roman" pitchFamily="18" charset="0"/>
                <a:cs typeface="Times New Roman" pitchFamily="18" charset="0"/>
              </a:rPr>
              <a:t>Азнакаевского</a:t>
            </a:r>
            <a:r>
              <a:rPr lang="ru-RU" sz="4800" dirty="0">
                <a:latin typeface="Times New Roman" pitchFamily="18" charset="0"/>
                <a:cs typeface="Times New Roman" pitchFamily="18" charset="0"/>
              </a:rPr>
              <a:t> муниципального района и Профсоюзной организации работников образования за долголетний добросовестный труд в воспитании и обучении подрастающего поколения, 2005 год.</a:t>
            </a:r>
          </a:p>
          <a:p>
            <a:pPr marL="0" indent="0" algn="just">
              <a:buNone/>
            </a:pPr>
            <a:r>
              <a:rPr lang="ru-RU" sz="4800" dirty="0">
                <a:latin typeface="Times New Roman" pitchFamily="18" charset="0"/>
                <a:cs typeface="Times New Roman" pitchFamily="18" charset="0"/>
              </a:rPr>
              <a:t> </a:t>
            </a:r>
          </a:p>
          <a:p>
            <a:pPr marL="0" indent="0">
              <a:buNone/>
            </a:pPr>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7562" y="13448"/>
            <a:ext cx="100235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66326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637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21217546">
            <a:off x="1146122" y="4718517"/>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4725" y="5475249"/>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8"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523579" y="208731"/>
            <a:ext cx="1428811" cy="825278"/>
          </a:xfrm>
          <a:prstGeom prst="rect">
            <a:avLst/>
          </a:prstGeom>
          <a:noFill/>
        </p:spPr>
      </p:pic>
      <p:sp>
        <p:nvSpPr>
          <p:cNvPr id="7" name="Заголовок 6"/>
          <p:cNvSpPr>
            <a:spLocks noGrp="1"/>
          </p:cNvSpPr>
          <p:nvPr>
            <p:ph type="title"/>
          </p:nvPr>
        </p:nvSpPr>
        <p:spPr>
          <a:xfrm>
            <a:off x="495300" y="412513"/>
            <a:ext cx="8915400" cy="857074"/>
          </a:xfrm>
        </p:spPr>
        <p:txBody>
          <a:bodyPr>
            <a:normAutofit fontScale="90000"/>
          </a:bodyPr>
          <a:lstStyle/>
          <a:p>
            <a:pPr lvl="0" algn="l">
              <a:spcBef>
                <a:spcPct val="20000"/>
              </a:spcBef>
            </a:pPr>
            <a:r>
              <a:rPr lang="ru-RU" sz="2400" dirty="0">
                <a:solidFill>
                  <a:srgbClr val="C00000"/>
                </a:solidFill>
                <a:ea typeface="+mn-ea"/>
                <a:cs typeface="+mn-cs"/>
              </a:rPr>
              <a:t>                              </a:t>
            </a:r>
            <a:br>
              <a:rPr lang="ru-RU" sz="2400" dirty="0">
                <a:solidFill>
                  <a:srgbClr val="C00000"/>
                </a:solidFill>
                <a:ea typeface="+mn-ea"/>
                <a:cs typeface="+mn-cs"/>
              </a:rPr>
            </a:br>
            <a:r>
              <a:rPr lang="ru-RU" sz="2400" dirty="0">
                <a:solidFill>
                  <a:srgbClr val="C00000"/>
                </a:solidFill>
                <a:ea typeface="+mn-ea"/>
                <a:cs typeface="+mn-cs"/>
              </a:rPr>
              <a:t>               </a:t>
            </a:r>
            <a:r>
              <a:rPr lang="ru-RU" sz="3600" b="1" dirty="0">
                <a:solidFill>
                  <a:srgbClr val="C00000"/>
                </a:solidFill>
                <a:ea typeface="+mn-ea"/>
                <a:cs typeface="+mn-cs"/>
              </a:rPr>
              <a:t>Сафиуллин </a:t>
            </a:r>
            <a:r>
              <a:rPr lang="ru-RU" sz="3600" b="1" dirty="0" err="1">
                <a:solidFill>
                  <a:srgbClr val="C00000"/>
                </a:solidFill>
                <a:ea typeface="+mn-ea"/>
                <a:cs typeface="+mn-cs"/>
              </a:rPr>
              <a:t>Фагим</a:t>
            </a:r>
            <a:r>
              <a:rPr lang="ru-RU" sz="3600" b="1" dirty="0">
                <a:solidFill>
                  <a:srgbClr val="C00000"/>
                </a:solidFill>
                <a:ea typeface="+mn-ea"/>
                <a:cs typeface="+mn-cs"/>
              </a:rPr>
              <a:t> </a:t>
            </a:r>
            <a:r>
              <a:rPr lang="ru-RU" sz="3600" b="1" dirty="0" err="1">
                <a:solidFill>
                  <a:srgbClr val="C00000"/>
                </a:solidFill>
                <a:ea typeface="+mn-ea"/>
                <a:cs typeface="+mn-cs"/>
              </a:rPr>
              <a:t>Димухаметович</a:t>
            </a:r>
            <a:r>
              <a:rPr lang="ru-RU" sz="3600" b="1" dirty="0">
                <a:solidFill>
                  <a:srgbClr val="C00000"/>
                </a:solidFill>
                <a:ea typeface="+mn-ea"/>
                <a:cs typeface="+mn-cs"/>
              </a:rPr>
              <a:t/>
            </a:r>
            <a:br>
              <a:rPr lang="ru-RU" sz="3600" b="1" dirty="0">
                <a:solidFill>
                  <a:srgbClr val="C00000"/>
                </a:solidFill>
                <a:ea typeface="+mn-ea"/>
                <a:cs typeface="+mn-cs"/>
              </a:rPr>
            </a:br>
            <a:r>
              <a:rPr lang="ru-RU" sz="3600" b="1" dirty="0">
                <a:solidFill>
                  <a:srgbClr val="C00000"/>
                </a:solidFill>
                <a:ea typeface="+mn-ea"/>
                <a:cs typeface="+mn-cs"/>
              </a:rPr>
              <a:t>                                 15 июня 1931 г.р.</a:t>
            </a:r>
            <a:br>
              <a:rPr lang="ru-RU" sz="3600" b="1" dirty="0">
                <a:solidFill>
                  <a:srgbClr val="C00000"/>
                </a:solidFill>
                <a:ea typeface="+mn-ea"/>
                <a:cs typeface="+mn-cs"/>
              </a:rPr>
            </a:br>
            <a:endParaRPr lang="ru-RU" sz="4900" b="1" dirty="0"/>
          </a:p>
        </p:txBody>
      </p:sp>
      <p:pic>
        <p:nvPicPr>
          <p:cNvPr id="1031" name="Picture 7" descr="C:\Users\Мальцева Галина\Desktop\Презентации к 9МАЯ\фагим\4 001.jpg"/>
          <p:cNvPicPr>
            <a:picLocks noGrp="1" noChangeAspect="1" noChangeArrowheads="1"/>
          </p:cNvPicPr>
          <p:nvPr>
            <p:ph sz="half" idx="1"/>
          </p:nvPr>
        </p:nvPicPr>
        <p:blipFill rotWithShape="1">
          <a:blip r:embed="rId6" cstate="emai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3314819" y="4653136"/>
            <a:ext cx="2237258" cy="1895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30" name="Picture 6" descr="C:\Users\Мальцева Галина\Desktop\Презентации к 9МАЯ\фагим\5 001.jpg"/>
          <p:cNvPicPr>
            <a:picLocks noChangeAspect="1" noChangeArrowheads="1"/>
          </p:cNvPicPr>
          <p:nvPr/>
        </p:nvPicPr>
        <p:blipFill>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5967114" y="4510762"/>
            <a:ext cx="3534188" cy="199188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pic>
        <p:nvPicPr>
          <p:cNvPr id="16" name="Объект 9"/>
          <p:cNvPicPr>
            <a:picLocks noChangeAspect="1"/>
          </p:cNvPicPr>
          <p:nvPr/>
        </p:nvPicPr>
        <p:blipFill rotWithShape="1">
          <a:blip r:embed="rId10" cstate="email">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a:ext>
            </a:extLst>
          </a:blip>
          <a:srcRect/>
          <a:stretch/>
        </p:blipFill>
        <p:spPr>
          <a:xfrm>
            <a:off x="410831" y="1307688"/>
            <a:ext cx="2747970" cy="341745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4" name="Объект 3"/>
          <p:cNvSpPr>
            <a:spLocks noGrp="1"/>
          </p:cNvSpPr>
          <p:nvPr>
            <p:ph sz="half" idx="2"/>
          </p:nvPr>
        </p:nvSpPr>
        <p:spPr>
          <a:xfrm>
            <a:off x="3440833" y="1131138"/>
            <a:ext cx="6036672" cy="3738024"/>
          </a:xfrm>
        </p:spPr>
        <p:txBody>
          <a:bodyPr>
            <a:normAutofit/>
          </a:bodyPr>
          <a:lstStyle/>
          <a:p>
            <a:pPr marL="0" indent="0" algn="just">
              <a:buNone/>
            </a:pPr>
            <a:r>
              <a:rPr lang="ru-RU" dirty="0" smtClean="0"/>
              <a:t>   </a:t>
            </a:r>
            <a:r>
              <a:rPr lang="ru-RU" sz="1800" dirty="0">
                <a:latin typeface="Times New Roman" pitchFamily="18" charset="0"/>
                <a:cs typeface="Times New Roman" pitchFamily="18" charset="0"/>
              </a:rPr>
              <a:t>Родился в деревне Новый Тумутук </a:t>
            </a:r>
            <a:r>
              <a:rPr lang="ru-RU" sz="1800" dirty="0" err="1">
                <a:latin typeface="Times New Roman" pitchFamily="18" charset="0"/>
                <a:cs typeface="Times New Roman" pitchFamily="18" charset="0"/>
              </a:rPr>
              <a:t>Бакалинского</a:t>
            </a:r>
            <a:r>
              <a:rPr lang="ru-RU" sz="1800" dirty="0">
                <a:latin typeface="Times New Roman" pitchFamily="18" charset="0"/>
                <a:cs typeface="Times New Roman" pitchFamily="18" charset="0"/>
              </a:rPr>
              <a:t> района Башкирской  АССР в семье колхозников </a:t>
            </a:r>
            <a:r>
              <a:rPr lang="ru-RU" sz="1800" dirty="0" smtClean="0">
                <a:latin typeface="Times New Roman" pitchFamily="18" charset="0"/>
                <a:cs typeface="Times New Roman" pitchFamily="18" charset="0"/>
              </a:rPr>
              <a:t>старшим </a:t>
            </a:r>
            <a:r>
              <a:rPr lang="ru-RU" sz="1800" dirty="0">
                <a:latin typeface="Times New Roman" pitchFamily="18" charset="0"/>
                <a:cs typeface="Times New Roman" pitchFamily="18" charset="0"/>
              </a:rPr>
              <a:t>ребенком. Семья была большая, имелись еще шесть младших сестёр. Испытал голод  и нужду, пережил трудное военное и послевоенное время. Школьные годы с 1940 по 1950 г. сочетал с непосильным трудом в деревне. Работал в селе за ушедших на фронт взрослых мужчин. На полях колхоза в жару трудился вместе с местными женщинами. В лесу косил сено, выкорчёвывал пни. После окончания </a:t>
            </a:r>
            <a:r>
              <a:rPr lang="ru-RU" sz="1800" dirty="0" err="1">
                <a:latin typeface="Times New Roman" pitchFamily="18" charset="0"/>
                <a:cs typeface="Times New Roman" pitchFamily="18" charset="0"/>
              </a:rPr>
              <a:t>Тумутукской</a:t>
            </a:r>
            <a:r>
              <a:rPr lang="ru-RU" sz="1800" dirty="0">
                <a:latin typeface="Times New Roman" pitchFamily="18" charset="0"/>
                <a:cs typeface="Times New Roman" pitchFamily="18" charset="0"/>
              </a:rPr>
              <a:t> средней школы начал работать учителем в различных сёлах.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dirty="0"/>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5" name="Объект 4"/>
          <p:cNvSpPr>
            <a:spLocks noGrp="1"/>
          </p:cNvSpPr>
          <p:nvPr>
            <p:ph idx="1"/>
          </p:nvPr>
        </p:nvSpPr>
        <p:spPr>
          <a:xfrm>
            <a:off x="344488" y="769442"/>
            <a:ext cx="9073008" cy="5035822"/>
          </a:xfrm>
        </p:spPr>
        <p:txBody>
          <a:bodyPr>
            <a:normAutofit fontScale="47500" lnSpcReduction="20000"/>
          </a:bodyPr>
          <a:lstStyle/>
          <a:p>
            <a:pPr marL="0" indent="0" algn="just">
              <a:buNone/>
            </a:pPr>
            <a:r>
              <a:rPr lang="ru-RU" dirty="0" smtClean="0"/>
              <a:t>    </a:t>
            </a:r>
            <a:r>
              <a:rPr lang="ru-RU" sz="3400" dirty="0" smtClean="0">
                <a:latin typeface="Times New Roman" pitchFamily="18" charset="0"/>
                <a:cs typeface="Times New Roman" pitchFamily="18" charset="0"/>
              </a:rPr>
              <a:t>С </a:t>
            </a:r>
            <a:r>
              <a:rPr lang="ru-RU" sz="3400" dirty="0">
                <a:latin typeface="Times New Roman" pitchFamily="18" charset="0"/>
                <a:cs typeface="Times New Roman" pitchFamily="18" charset="0"/>
              </a:rPr>
              <a:t>1951 года по 1955 год служил в рядах Советской Армии. Был сержантом в/ч  87309 (Крым). </a:t>
            </a:r>
          </a:p>
          <a:p>
            <a:pPr marL="0" indent="0" algn="just">
              <a:buNone/>
            </a:pPr>
            <a:r>
              <a:rPr lang="ru-RU" sz="3400" dirty="0">
                <a:latin typeface="Times New Roman" pitchFamily="18" charset="0"/>
                <a:cs typeface="Times New Roman" pitchFamily="18" charset="0"/>
              </a:rPr>
              <a:t>   Вступил в комсомол в </a:t>
            </a:r>
            <a:r>
              <a:rPr lang="ru-RU" sz="3400" dirty="0" smtClean="0">
                <a:latin typeface="Times New Roman" pitchFamily="18" charset="0"/>
                <a:cs typeface="Times New Roman" pitchFamily="18" charset="0"/>
              </a:rPr>
              <a:t>1948 году.  В 1958 году </a:t>
            </a:r>
            <a:r>
              <a:rPr lang="ru-RU" sz="3400" dirty="0">
                <a:latin typeface="Times New Roman" pitchFamily="18" charset="0"/>
                <a:cs typeface="Times New Roman" pitchFamily="18" charset="0"/>
              </a:rPr>
              <a:t>стал членом  </a:t>
            </a:r>
            <a:r>
              <a:rPr lang="ru-RU" sz="3400" dirty="0" smtClean="0">
                <a:latin typeface="Times New Roman" pitchFamily="18" charset="0"/>
                <a:cs typeface="Times New Roman" pitchFamily="18" charset="0"/>
              </a:rPr>
              <a:t>КПСС, продолжал </a:t>
            </a:r>
            <a:r>
              <a:rPr lang="ru-RU" sz="3400" dirty="0">
                <a:latin typeface="Times New Roman" pitchFamily="18" charset="0"/>
                <a:cs typeface="Times New Roman" pitchFamily="18" charset="0"/>
              </a:rPr>
              <a:t>работать учителем.</a:t>
            </a:r>
          </a:p>
          <a:p>
            <a:pPr marL="0" indent="0" algn="just">
              <a:buNone/>
            </a:pPr>
            <a:r>
              <a:rPr lang="ru-RU" sz="3400" dirty="0">
                <a:latin typeface="Times New Roman" pitchFamily="18" charset="0"/>
                <a:cs typeface="Times New Roman" pitchFamily="18" charset="0"/>
              </a:rPr>
              <a:t>    В 1960г женился на учительнице. Отец  трех детей. </a:t>
            </a:r>
          </a:p>
          <a:p>
            <a:pPr marL="0" indent="0" algn="just">
              <a:buNone/>
            </a:pPr>
            <a:r>
              <a:rPr lang="ru-RU" sz="3400" dirty="0">
                <a:latin typeface="Times New Roman" pitchFamily="18" charset="0"/>
                <a:cs typeface="Times New Roman" pitchFamily="18" charset="0"/>
              </a:rPr>
              <a:t>   В 1965 году заочно поступил в Казанский педагогический институт по специальности история, окончил – в </a:t>
            </a:r>
            <a:r>
              <a:rPr lang="ru-RU" sz="3400" dirty="0" smtClean="0">
                <a:latin typeface="Times New Roman" pitchFamily="18" charset="0"/>
                <a:cs typeface="Times New Roman" pitchFamily="18" charset="0"/>
              </a:rPr>
              <a:t>1972 г</a:t>
            </a:r>
            <a:r>
              <a:rPr lang="ru-RU" sz="3400" dirty="0">
                <a:latin typeface="Times New Roman" pitchFamily="18" charset="0"/>
                <a:cs typeface="Times New Roman" pitchFamily="18" charset="0"/>
              </a:rPr>
              <a:t>. </a:t>
            </a:r>
          </a:p>
          <a:p>
            <a:pPr marL="0" indent="0" algn="just">
              <a:buNone/>
            </a:pPr>
            <a:r>
              <a:rPr lang="ru-RU" sz="3400" dirty="0">
                <a:latin typeface="Times New Roman" pitchFamily="18" charset="0"/>
                <a:cs typeface="Times New Roman" pitchFamily="18" charset="0"/>
              </a:rPr>
              <a:t>    Педагогическую деятельность начал в </a:t>
            </a:r>
            <a:r>
              <a:rPr lang="ru-RU" sz="3400" dirty="0" smtClean="0">
                <a:latin typeface="Times New Roman" pitchFamily="18" charset="0"/>
                <a:cs typeface="Times New Roman" pitchFamily="18" charset="0"/>
              </a:rPr>
              <a:t>1950 году. </a:t>
            </a:r>
            <a:r>
              <a:rPr lang="ru-RU" sz="3400" dirty="0">
                <a:latin typeface="Times New Roman" pitchFamily="18" charset="0"/>
                <a:cs typeface="Times New Roman" pitchFamily="18" charset="0"/>
              </a:rPr>
              <a:t>В </a:t>
            </a:r>
            <a:r>
              <a:rPr lang="ru-RU" sz="3400" dirty="0" err="1">
                <a:latin typeface="Times New Roman" pitchFamily="18" charset="0"/>
                <a:cs typeface="Times New Roman" pitchFamily="18" charset="0"/>
              </a:rPr>
              <a:t>Азнакаевской</a:t>
            </a:r>
            <a:r>
              <a:rPr lang="ru-RU" sz="3400" dirty="0">
                <a:latin typeface="Times New Roman" pitchFamily="18" charset="0"/>
                <a:cs typeface="Times New Roman" pitchFamily="18" charset="0"/>
              </a:rPr>
              <a:t> вспомогательной школе </a:t>
            </a:r>
            <a:r>
              <a:rPr lang="ru-RU" sz="3400" dirty="0" err="1">
                <a:latin typeface="Times New Roman" pitchFamily="18" charset="0"/>
                <a:cs typeface="Times New Roman" pitchFamily="18" charset="0"/>
              </a:rPr>
              <a:t>Азнакаевского</a:t>
            </a:r>
            <a:r>
              <a:rPr lang="ru-RU" sz="3400" dirty="0">
                <a:latin typeface="Times New Roman" pitchFamily="18" charset="0"/>
                <a:cs typeface="Times New Roman" pitchFamily="18" charset="0"/>
              </a:rPr>
              <a:t> района работал с 1967 года учителем труда, по совместительству вел уроки истории в средних школах. Насколько лет работал руководителем методического объединения по столярному делу, был классным руководителем. Работал пропагандистом в системе партийного политпросвещения. Отличался добросовестностью, порядочностью, честностью, пользовался уважением в коллективе.</a:t>
            </a:r>
          </a:p>
          <a:p>
            <a:pPr marL="0" indent="0" algn="just">
              <a:buNone/>
            </a:pPr>
            <a:r>
              <a:rPr lang="ru-RU" sz="3400" dirty="0">
                <a:latin typeface="Times New Roman" pitchFamily="18" charset="0"/>
                <a:cs typeface="Times New Roman" pitchFamily="18" charset="0"/>
              </a:rPr>
              <a:t>    В 1979 г. пережил семейную трагедию, похоронил любимого сына тринадцати лет.</a:t>
            </a:r>
          </a:p>
          <a:p>
            <a:pPr marL="0" indent="0" algn="just">
              <a:buNone/>
            </a:pPr>
            <a:r>
              <a:rPr lang="ru-RU" sz="3400" dirty="0">
                <a:latin typeface="Times New Roman" pitchFamily="18" charset="0"/>
                <a:cs typeface="Times New Roman" pitchFamily="18" charset="0"/>
              </a:rPr>
              <a:t>    В 1982 г. Ушёл на пенсию по выслуге лет. Обеим дочерям  помог получить высшее образование.</a:t>
            </a:r>
          </a:p>
          <a:p>
            <a:pPr marL="0" indent="0" algn="just">
              <a:buNone/>
            </a:pPr>
            <a:r>
              <a:rPr lang="ru-RU" sz="3400" dirty="0">
                <a:latin typeface="Times New Roman" pitchFamily="18" charset="0"/>
                <a:cs typeface="Times New Roman" pitchFamily="18" charset="0"/>
              </a:rPr>
              <a:t>    На пенсии продолжал жить и трудиться в родной деревне. Жену похоронил в 2011г. Имеет троих внуков. </a:t>
            </a:r>
          </a:p>
          <a:p>
            <a:pPr marL="0" indent="0" algn="just">
              <a:buNone/>
            </a:pPr>
            <a:r>
              <a:rPr lang="ru-RU" sz="3400" dirty="0">
                <a:latin typeface="Times New Roman" pitchFamily="18" charset="0"/>
                <a:cs typeface="Times New Roman" pitchFamily="18" charset="0"/>
              </a:rPr>
              <a:t>    У него «золотые руки», он мастер своего дела. Строил срубы, дома, изготавливал из дерева тумбы, табуретки, шкафы, шифоньеры, столы и множество различной домашней утвари. Занимался животноводством, сельским хозяйством. </a:t>
            </a:r>
          </a:p>
          <a:p>
            <a:pPr marL="0" indent="0" algn="just">
              <a:buNone/>
            </a:pP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Фагим</a:t>
            </a:r>
            <a:r>
              <a:rPr lang="ru-RU" sz="3400" dirty="0">
                <a:latin typeface="Times New Roman" pitchFamily="18" charset="0"/>
                <a:cs typeface="Times New Roman" pitchFamily="18" charset="0"/>
              </a:rPr>
              <a:t> в переводе с арабского - «понятливый, много знающий». У него каллиграфический почерк, он прекрасно готовит еду, печёт хлеб. Любит музыку: играет на </a:t>
            </a:r>
            <a:r>
              <a:rPr lang="ru-RU" sz="3400" dirty="0" err="1">
                <a:latin typeface="Times New Roman" pitchFamily="18" charset="0"/>
                <a:cs typeface="Times New Roman" pitchFamily="18" charset="0"/>
              </a:rPr>
              <a:t>гармоне</a:t>
            </a:r>
            <a:r>
              <a:rPr lang="ru-RU" sz="3400" dirty="0">
                <a:latin typeface="Times New Roman" pitchFamily="18" charset="0"/>
                <a:cs typeface="Times New Roman" pitchFamily="18" charset="0"/>
              </a:rPr>
              <a:t>, поёт. В молодости сочинял прекрасные стихи, выпускал небольшой сборник.</a:t>
            </a:r>
          </a:p>
        </p:txBody>
      </p:sp>
      <p:pic>
        <p:nvPicPr>
          <p:cNvPr id="9" name="Picture 2" descr="http://forumsmile.ru/u/2/f/d/2fd432955c982f0b9b333d8123e9b07f.jpg"/>
          <p:cNvPicPr>
            <a:picLocks noChangeAspect="1" noChangeArrowheads="1"/>
          </p:cNvPicPr>
          <p:nvPr/>
        </p:nvPicPr>
        <p:blipFill>
          <a:blip r:embed="rId4"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3368824" y="5318063"/>
            <a:ext cx="2534731" cy="1351297"/>
          </a:xfrm>
          <a:prstGeom prst="rect">
            <a:avLst/>
          </a:prstGeom>
          <a:noFill/>
        </p:spPr>
      </p:pic>
    </p:spTree>
    <p:extLst>
      <p:ext uri="{BB962C8B-B14F-4D97-AF65-F5344CB8AC3E}">
        <p14:creationId xmlns:p14="http://schemas.microsoft.com/office/powerpoint/2010/main" val="1770749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83961" y="4496951"/>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8"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523579" y="208731"/>
            <a:ext cx="1428811" cy="825278"/>
          </a:xfrm>
          <a:prstGeom prst="rect">
            <a:avLst/>
          </a:prstGeom>
          <a:noFill/>
        </p:spPr>
      </p:pic>
      <p:sp>
        <p:nvSpPr>
          <p:cNvPr id="15" name="Заголовок 14"/>
          <p:cNvSpPr>
            <a:spLocks noGrp="1"/>
          </p:cNvSpPr>
          <p:nvPr>
            <p:ph type="title"/>
          </p:nvPr>
        </p:nvSpPr>
        <p:spPr/>
        <p:txBody>
          <a:bodyPr>
            <a:normAutofit/>
          </a:bodyPr>
          <a:lstStyle/>
          <a:p>
            <a:r>
              <a:rPr lang="ru-RU" sz="3200" b="1" i="1" dirty="0" err="1">
                <a:solidFill>
                  <a:schemeClr val="accent3">
                    <a:lumMod val="75000"/>
                  </a:schemeClr>
                </a:solidFill>
              </a:rPr>
              <a:t>Азнакаевская</a:t>
            </a:r>
            <a:r>
              <a:rPr lang="ru-RU" sz="3200" b="1" i="1" dirty="0">
                <a:solidFill>
                  <a:schemeClr val="accent3">
                    <a:lumMod val="75000"/>
                  </a:schemeClr>
                </a:solidFill>
              </a:rPr>
              <a:t> школа- интернат 1977г</a:t>
            </a:r>
          </a:p>
        </p:txBody>
      </p:sp>
      <p:pic>
        <p:nvPicPr>
          <p:cNvPr id="3074" name="Picture 2" descr="C:\Users\Мальцева Галина\Desktop\Презентации к 9МАЯ\фагим\2 001.jpg"/>
          <p:cNvPicPr>
            <a:picLocks noGrp="1" noChangeAspect="1" noChangeArrowheads="1"/>
          </p:cNvPicPr>
          <p:nvPr>
            <p:ph idx="1"/>
          </p:nvPr>
        </p:nvPicPr>
        <p:blipFill rotWithShape="1">
          <a:blip r:embed="rId6" cstate="email">
            <a:extLst>
              <a:ext uri="{28A0092B-C50C-407E-A947-70E740481C1C}">
                <a14:useLocalDpi xmlns:a14="http://schemas.microsoft.com/office/drawing/2010/main"/>
              </a:ext>
            </a:extLst>
          </a:blip>
          <a:srcRect b="-1"/>
          <a:stretch/>
        </p:blipFill>
        <p:spPr bwMode="auto">
          <a:xfrm>
            <a:off x="2094152" y="1261739"/>
            <a:ext cx="7143833" cy="486442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5255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body" idx="1"/>
          </p:nvPr>
        </p:nvSpPr>
        <p:spPr>
          <a:xfrm>
            <a:off x="316584" y="188915"/>
            <a:ext cx="9283435" cy="6192415"/>
          </a:xfrm>
        </p:spPr>
        <p:txBody>
          <a:bodyPr>
            <a:noAutofit/>
          </a:bodyPr>
          <a:lstStyle/>
          <a:p>
            <a:pPr eaLnBrk="1" hangingPunct="1">
              <a:lnSpc>
                <a:spcPct val="80000"/>
              </a:lnSpc>
              <a:buFontTx/>
              <a:buNone/>
            </a:pPr>
            <a:r>
              <a:rPr lang="ru-RU" sz="1800" b="1" dirty="0">
                <a:solidFill>
                  <a:srgbClr val="FFFF00"/>
                </a:solidFill>
                <a:latin typeface="Times New Roman" pitchFamily="18" charset="0"/>
                <a:cs typeface="Times New Roman" pitchFamily="18" charset="0"/>
              </a:rPr>
              <a:t>Помните!</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Через </a:t>
            </a:r>
            <a:r>
              <a:rPr lang="ru-RU" sz="1800" b="1" dirty="0" err="1">
                <a:solidFill>
                  <a:srgbClr val="FFFF00"/>
                </a:solidFill>
                <a:latin typeface="Times New Roman" pitchFamily="18" charset="0"/>
                <a:cs typeface="Times New Roman" pitchFamily="18" charset="0"/>
              </a:rPr>
              <a:t>года,через</a:t>
            </a:r>
            <a:r>
              <a:rPr lang="ru-RU" sz="1800" b="1" dirty="0">
                <a:solidFill>
                  <a:srgbClr val="FFFF00"/>
                </a:solidFill>
                <a:latin typeface="Times New Roman" pitchFamily="18" charset="0"/>
                <a:cs typeface="Times New Roman" pitchFamily="18" charset="0"/>
              </a:rPr>
              <a:t> века…</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О тех,</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кто уже не придет</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никогда,</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Помните!</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Памяти</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павших будьте достойны!..</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Именем солнца,</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именем Родины</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Клятву даем.</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Именем жизни</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клянемся,</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клянемся</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павшим героям</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То, что отцы не допели,-мы допоем!</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То, что отцы не построили,- мы построим!</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ПОМНИТЕ!..</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Памяти павших будьте достойны!..</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Убейте войну! Прокляните войну!</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О тех, кто уже не придет никогда,-</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ЗАКЛИНАЮ-</a:t>
            </a:r>
          </a:p>
          <a:p>
            <a:pPr eaLnBrk="1" hangingPunct="1">
              <a:lnSpc>
                <a:spcPct val="80000"/>
              </a:lnSpc>
              <a:buFontTx/>
              <a:buNone/>
            </a:pPr>
            <a:r>
              <a:rPr lang="ru-RU" sz="1800" b="1" dirty="0">
                <a:solidFill>
                  <a:srgbClr val="FFFF00"/>
                </a:solidFill>
                <a:latin typeface="Times New Roman" pitchFamily="18" charset="0"/>
                <a:cs typeface="Times New Roman" pitchFamily="18" charset="0"/>
              </a:rPr>
              <a:t>                          ПОМНИТЕ!  </a:t>
            </a:r>
          </a:p>
          <a:p>
            <a:pPr eaLnBrk="1" hangingPunct="1">
              <a:lnSpc>
                <a:spcPct val="80000"/>
              </a:lnSpc>
              <a:buFontTx/>
              <a:buNone/>
            </a:pPr>
            <a:r>
              <a:rPr lang="ru-RU" sz="1600" dirty="0"/>
              <a:t>  </a:t>
            </a:r>
          </a:p>
        </p:txBody>
      </p:sp>
      <p:pic>
        <p:nvPicPr>
          <p:cNvPr id="7" name="Picture 2" descr="09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77070" y="260648"/>
            <a:ext cx="4022949" cy="612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0964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209021"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9088856">
            <a:off x="7642492" y="5115738"/>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8" name="Заголовок 7"/>
          <p:cNvSpPr>
            <a:spLocks noGrp="1"/>
          </p:cNvSpPr>
          <p:nvPr>
            <p:ph type="title"/>
          </p:nvPr>
        </p:nvSpPr>
        <p:spPr>
          <a:xfrm>
            <a:off x="495300" y="332657"/>
            <a:ext cx="8915400" cy="1008112"/>
          </a:xfrm>
        </p:spPr>
        <p:txBody>
          <a:bodyPr>
            <a:normAutofit fontScale="90000"/>
          </a:bodyPr>
          <a:lstStyle/>
          <a:p>
            <a:r>
              <a:rPr lang="ru-RU" b="1" dirty="0">
                <a:solidFill>
                  <a:srgbClr val="9966FF"/>
                </a:solidFill>
              </a:rPr>
              <a:t>Хафизова Нина </a:t>
            </a:r>
            <a:r>
              <a:rPr lang="ru-RU" b="1" dirty="0" err="1">
                <a:solidFill>
                  <a:srgbClr val="9966FF"/>
                </a:solidFill>
              </a:rPr>
              <a:t>Назиповна</a:t>
            </a:r>
            <a:r>
              <a:rPr lang="ru-RU" b="1" dirty="0">
                <a:solidFill>
                  <a:srgbClr val="9966FF"/>
                </a:solidFill>
              </a:rPr>
              <a:t> </a:t>
            </a:r>
            <a:r>
              <a:rPr lang="ru-RU" b="1" dirty="0" smtClean="0">
                <a:solidFill>
                  <a:srgbClr val="9966FF"/>
                </a:solidFill>
              </a:rPr>
              <a:t/>
            </a:r>
            <a:br>
              <a:rPr lang="ru-RU" b="1" dirty="0" smtClean="0">
                <a:solidFill>
                  <a:srgbClr val="9966FF"/>
                </a:solidFill>
              </a:rPr>
            </a:br>
            <a:r>
              <a:rPr lang="ru-RU" b="1" dirty="0" smtClean="0">
                <a:solidFill>
                  <a:srgbClr val="9966FF"/>
                </a:solidFill>
              </a:rPr>
              <a:t> </a:t>
            </a:r>
            <a:r>
              <a:rPr lang="ru-RU" b="1" dirty="0">
                <a:solidFill>
                  <a:srgbClr val="9966FF"/>
                </a:solidFill>
              </a:rPr>
              <a:t>10 января 1940 </a:t>
            </a:r>
            <a:r>
              <a:rPr lang="ru-RU" b="1" dirty="0" smtClean="0">
                <a:solidFill>
                  <a:srgbClr val="9966FF"/>
                </a:solidFill>
              </a:rPr>
              <a:t>г.р.</a:t>
            </a:r>
            <a:endParaRPr lang="ru-RU" b="1" dirty="0">
              <a:solidFill>
                <a:srgbClr val="9966FF"/>
              </a:solidFill>
            </a:endParaRPr>
          </a:p>
        </p:txBody>
      </p:sp>
      <p:sp>
        <p:nvSpPr>
          <p:cNvPr id="10" name="Объект 9"/>
          <p:cNvSpPr>
            <a:spLocks noGrp="1"/>
          </p:cNvSpPr>
          <p:nvPr>
            <p:ph sz="half" idx="2"/>
          </p:nvPr>
        </p:nvSpPr>
        <p:spPr>
          <a:xfrm>
            <a:off x="3938888" y="1412776"/>
            <a:ext cx="5471813" cy="4968552"/>
          </a:xfrm>
        </p:spPr>
        <p:txBody>
          <a:bodyPr>
            <a:normAutofit/>
          </a:bodyPr>
          <a:lstStyle/>
          <a:p>
            <a:pPr marL="0" indent="0" algn="just">
              <a:buNone/>
            </a:pPr>
            <a:r>
              <a:rPr lang="ru-RU" dirty="0" smtClean="0"/>
              <a:t>    </a:t>
            </a:r>
            <a:r>
              <a:rPr lang="ru-RU" sz="2200" dirty="0">
                <a:latin typeface="Times New Roman" pitchFamily="18" charset="0"/>
                <a:cs typeface="Times New Roman" pitchFamily="18" charset="0"/>
              </a:rPr>
              <a:t>Хафизова Нина </a:t>
            </a:r>
            <a:r>
              <a:rPr lang="ru-RU" sz="2200" dirty="0" err="1">
                <a:latin typeface="Times New Roman" pitchFamily="18" charset="0"/>
                <a:cs typeface="Times New Roman" pitchFamily="18" charset="0"/>
              </a:rPr>
              <a:t>Назиповна</a:t>
            </a:r>
            <a:r>
              <a:rPr lang="ru-RU" sz="2200" dirty="0">
                <a:latin typeface="Times New Roman" pitchFamily="18" charset="0"/>
                <a:cs typeface="Times New Roman" pitchFamily="18" charset="0"/>
              </a:rPr>
              <a:t> родилась 10 января 1940 года в деревне </a:t>
            </a:r>
            <a:r>
              <a:rPr lang="ru-RU" sz="2200" dirty="0" err="1">
                <a:latin typeface="Times New Roman" pitchFamily="18" charset="0"/>
                <a:cs typeface="Times New Roman" pitchFamily="18" charset="0"/>
              </a:rPr>
              <a:t>Масягутово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Азнакаевского</a:t>
            </a:r>
            <a:r>
              <a:rPr lang="ru-RU" sz="2200" dirty="0">
                <a:latin typeface="Times New Roman" pitchFamily="18" charset="0"/>
                <a:cs typeface="Times New Roman" pitchFamily="18" charset="0"/>
              </a:rPr>
              <a:t> района.  С первых дней войны отец ушёл на фронт. Когда он уходил, в семьи осталось трое детей. А мать вынуждена была  с детьми переехать в Азнакаево к своей родной сестре. Чтобы прокормить своих детей, мать работала на разных работах. Работала где то техничкой, где то сторожем. Потом работала в валяльном цехе.</a:t>
            </a:r>
          </a:p>
        </p:txBody>
      </p:sp>
      <p:pic>
        <p:nvPicPr>
          <p:cNvPr id="5122" name="Picture 2" descr="20150317_140558"/>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760268" y="1737705"/>
            <a:ext cx="2710568" cy="34194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463031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38401"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194472" y="5157194"/>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2800" dirty="0">
                <a:solidFill>
                  <a:srgbClr val="FF0000"/>
                </a:solidFill>
              </a:rPr>
              <a:t>          </a:t>
            </a:r>
            <a:r>
              <a:rPr lang="ru-RU" sz="3200" b="1" dirty="0" err="1">
                <a:solidFill>
                  <a:srgbClr val="FF0000"/>
                </a:solidFill>
              </a:rPr>
              <a:t>Майленов</a:t>
            </a:r>
            <a:r>
              <a:rPr lang="ru-RU" sz="3200" b="1" dirty="0">
                <a:solidFill>
                  <a:srgbClr val="FF0000"/>
                </a:solidFill>
              </a:rPr>
              <a:t> </a:t>
            </a:r>
            <a:r>
              <a:rPr lang="ru-RU" sz="3200" b="1" dirty="0" err="1">
                <a:solidFill>
                  <a:srgbClr val="FF0000"/>
                </a:solidFill>
              </a:rPr>
              <a:t>Габделхак</a:t>
            </a:r>
            <a:r>
              <a:rPr lang="ru-RU" sz="3200" b="1" dirty="0">
                <a:solidFill>
                  <a:srgbClr val="FF0000"/>
                </a:solidFill>
              </a:rPr>
              <a:t> </a:t>
            </a:r>
            <a:r>
              <a:rPr lang="ru-RU" sz="3200" b="1" dirty="0" err="1">
                <a:solidFill>
                  <a:srgbClr val="FF0000"/>
                </a:solidFill>
              </a:rPr>
              <a:t>Закиевич</a:t>
            </a:r>
            <a:r>
              <a:rPr lang="ru-RU" sz="3200" b="1" dirty="0">
                <a:solidFill>
                  <a:srgbClr val="FF0000"/>
                </a:solidFill>
              </a:rPr>
              <a:t> 1920 г.р</a:t>
            </a:r>
            <a:r>
              <a:rPr lang="ru-RU" sz="2800" dirty="0">
                <a:solidFill>
                  <a:srgbClr val="FF0000"/>
                </a:solidFill>
              </a:rPr>
              <a:t>.</a:t>
            </a:r>
          </a:p>
        </p:txBody>
      </p:sp>
      <p:sp>
        <p:nvSpPr>
          <p:cNvPr id="5" name="Объект 4"/>
          <p:cNvSpPr>
            <a:spLocks noGrp="1"/>
          </p:cNvSpPr>
          <p:nvPr>
            <p:ph sz="half" idx="1"/>
          </p:nvPr>
        </p:nvSpPr>
        <p:spPr/>
        <p:txBody>
          <a:bodyPr>
            <a:noAutofit/>
          </a:bodyPr>
          <a:lstStyle/>
          <a:p>
            <a:pPr marL="0" indent="0" algn="just">
              <a:buNone/>
            </a:pPr>
            <a:r>
              <a:rPr lang="ru-RU" sz="2000" dirty="0">
                <a:latin typeface="Times New Roman" pitchFamily="18" charset="0"/>
                <a:cs typeface="Times New Roman" pitchFamily="18" charset="0"/>
              </a:rPr>
              <a:t>   </a:t>
            </a:r>
            <a:endParaRPr lang="ru-RU" sz="2000" dirty="0"/>
          </a:p>
        </p:txBody>
      </p:sp>
      <p:sp>
        <p:nvSpPr>
          <p:cNvPr id="6" name="Объект 5"/>
          <p:cNvSpPr>
            <a:spLocks noGrp="1"/>
          </p:cNvSpPr>
          <p:nvPr>
            <p:ph sz="half" idx="2"/>
          </p:nvPr>
        </p:nvSpPr>
        <p:spPr>
          <a:xfrm>
            <a:off x="3704862" y="1196753"/>
            <a:ext cx="5705839" cy="4422940"/>
          </a:xfrm>
        </p:spPr>
        <p:txBody>
          <a:bodyPr>
            <a:normAutofit fontScale="62500" lnSpcReduction="20000"/>
          </a:bodyPr>
          <a:lstStyle/>
          <a:p>
            <a:pPr marL="0" indent="0" algn="just">
              <a:buNone/>
            </a:pPr>
            <a:r>
              <a:rPr lang="ru-RU" dirty="0" smtClean="0"/>
              <a:t>   </a:t>
            </a:r>
            <a:r>
              <a:rPr lang="ru-RU" dirty="0" smtClean="0">
                <a:latin typeface="Times New Roman" pitchFamily="18" charset="0"/>
                <a:cs typeface="Times New Roman" pitchFamily="18" charset="0"/>
              </a:rPr>
              <a:t>Родился в 1920 г. в д. </a:t>
            </a:r>
            <a:r>
              <a:rPr lang="ru-RU" dirty="0" err="1" smtClean="0">
                <a:latin typeface="Times New Roman" pitchFamily="18" charset="0"/>
                <a:cs typeface="Times New Roman" pitchFamily="18" charset="0"/>
              </a:rPr>
              <a:t>Какре-Елга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Азнакаевского</a:t>
            </a:r>
            <a:r>
              <a:rPr lang="ru-RU" dirty="0" smtClean="0">
                <a:latin typeface="Times New Roman" pitchFamily="18" charset="0"/>
                <a:cs typeface="Times New Roman" pitchFamily="18" charset="0"/>
              </a:rPr>
              <a:t> района.</a:t>
            </a:r>
          </a:p>
          <a:p>
            <a:pPr marL="0" indent="0" algn="just">
              <a:buNone/>
            </a:pPr>
            <a:r>
              <a:rPr lang="ru-RU" dirty="0" smtClean="0">
                <a:latin typeface="Times New Roman" pitchFamily="18" charset="0"/>
                <a:cs typeface="Times New Roman" pitchFamily="18" charset="0"/>
              </a:rPr>
              <a:t>   В 1939 г. призван в армию, окончил Ростовское </a:t>
            </a:r>
            <a:r>
              <a:rPr lang="ru-RU" dirty="0" err="1" smtClean="0">
                <a:latin typeface="Times New Roman" pitchFamily="18" charset="0"/>
                <a:cs typeface="Times New Roman" pitchFamily="18" charset="0"/>
              </a:rPr>
              <a:t>Артеллерийное</a:t>
            </a:r>
            <a:r>
              <a:rPr lang="ru-RU" dirty="0" smtClean="0">
                <a:latin typeface="Times New Roman" pitchFamily="18" charset="0"/>
                <a:cs typeface="Times New Roman" pitchFamily="18" charset="0"/>
              </a:rPr>
              <a:t> училище, уже офицером в июне 1941 г. участвовал в боях под г. Смоленском на Западном фронте. С 1942 г. в качестве командира </a:t>
            </a:r>
            <a:r>
              <a:rPr lang="ru-RU" dirty="0" err="1" smtClean="0">
                <a:latin typeface="Times New Roman" pitchFamily="18" charset="0"/>
                <a:cs typeface="Times New Roman" pitchFamily="18" charset="0"/>
              </a:rPr>
              <a:t>артбатареи</a:t>
            </a:r>
            <a:r>
              <a:rPr lang="ru-RU" dirty="0" smtClean="0">
                <a:latin typeface="Times New Roman" pitchFamily="18" charset="0"/>
                <a:cs typeface="Times New Roman" pitchFamily="18" charset="0"/>
              </a:rPr>
              <a:t>. Участвовал в боях до полного разгрома фашистских захватчиков. Был трижды ранен. Награжден, 2 орденами Отечественной войны 1 степени,</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орденом </a:t>
            </a:r>
            <a:r>
              <a:rPr lang="ru-RU" dirty="0">
                <a:latin typeface="Times New Roman" pitchFamily="18" charset="0"/>
                <a:cs typeface="Times New Roman" pitchFamily="18" charset="0"/>
              </a:rPr>
              <a:t>Отечественной войны </a:t>
            </a:r>
            <a:r>
              <a:rPr lang="ru-RU" dirty="0" smtClean="0">
                <a:latin typeface="Times New Roman" pitchFamily="18" charset="0"/>
                <a:cs typeface="Times New Roman" pitchFamily="18" charset="0"/>
              </a:rPr>
              <a:t>2 степени, орденом Красной Звезды и 6 медалями.</a:t>
            </a:r>
          </a:p>
          <a:p>
            <a:pPr marL="0" indent="0" algn="just">
              <a:buNone/>
            </a:pPr>
            <a:r>
              <a:rPr lang="ru-RU" dirty="0" smtClean="0">
                <a:latin typeface="Times New Roman" pitchFamily="18" charset="0"/>
                <a:cs typeface="Times New Roman" pitchFamily="18" charset="0"/>
              </a:rPr>
              <a:t>    Уволился из рядов Советской Армии в 1957 г. майором запаса. После войны окончил Казанский Государственный Университет.</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С 1957 по 1971 г. работал учителем истории в АСШ №1, затем работал директором </a:t>
            </a:r>
            <a:r>
              <a:rPr lang="ru-RU" dirty="0" err="1" smtClean="0">
                <a:latin typeface="Times New Roman" pitchFamily="18" charset="0"/>
                <a:cs typeface="Times New Roman" pitchFamily="18" charset="0"/>
              </a:rPr>
              <a:t>Азнакаевской</a:t>
            </a:r>
            <a:r>
              <a:rPr lang="ru-RU" dirty="0" smtClean="0">
                <a:latin typeface="Times New Roman" pitchFamily="18" charset="0"/>
                <a:cs typeface="Times New Roman" pitchFamily="18" charset="0"/>
              </a:rPr>
              <a:t> вспомогательной школы –интерната.  </a:t>
            </a:r>
            <a:endParaRPr lang="ru-RU" dirty="0">
              <a:latin typeface="Times New Roman" pitchFamily="18" charset="0"/>
              <a:cs typeface="Times New Roman" pitchFamily="18" charset="0"/>
            </a:endParaRPr>
          </a:p>
        </p:txBody>
      </p:sp>
      <p:pic>
        <p:nvPicPr>
          <p:cNvPr id="2050" name="Picture 2" descr="C:\Users\школа\Desktop\Презентации к 9МАЯ\Коррекционной школе!\Майленов Габделхак закиевич (2).jpg"/>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662523" y="1412776"/>
            <a:ext cx="2808312" cy="34805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311864" y="5164135"/>
            <a:ext cx="1170130" cy="1514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201140" y="5162750"/>
            <a:ext cx="2110723" cy="1511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72861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9475"/>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20569910">
            <a:off x="698052" y="4683287"/>
            <a:ext cx="2424840" cy="1826075"/>
          </a:xfrm>
          <a:prstGeom prst="rect">
            <a:avLst/>
          </a:prstGeom>
          <a:noFill/>
        </p:spPr>
      </p:pic>
      <p:pic>
        <p:nvPicPr>
          <p:cNvPr id="3074" name="Picture 2" descr="20150317_140329"/>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584514" y="782889"/>
            <a:ext cx="2651919" cy="3798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descr="http://forumsmile.ru/u/2/f/d/2fd432955c982f0b9b333d8123e9b07f.jpg"/>
          <p:cNvPicPr>
            <a:picLocks noChangeAspect="1" noChangeArrowheads="1"/>
          </p:cNvPicPr>
          <p:nvPr/>
        </p:nvPicPr>
        <p:blipFill>
          <a:blip r:embed="rId5"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7127573" y="5382958"/>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6"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6" name="Объект 5"/>
          <p:cNvSpPr>
            <a:spLocks noGrp="1"/>
          </p:cNvSpPr>
          <p:nvPr>
            <p:ph idx="1"/>
          </p:nvPr>
        </p:nvSpPr>
        <p:spPr>
          <a:xfrm>
            <a:off x="3236435" y="189476"/>
            <a:ext cx="5929035" cy="5936688"/>
          </a:xfrm>
        </p:spPr>
        <p:txBody>
          <a:bodyPr>
            <a:normAutofit fontScale="77500" lnSpcReduction="20000"/>
          </a:bodyPr>
          <a:lstStyle/>
          <a:p>
            <a:pPr marL="0" indent="0" algn="just">
              <a:buNone/>
            </a:pPr>
            <a:r>
              <a:rPr lang="ru-RU" sz="3100" dirty="0">
                <a:latin typeface="Times New Roman" pitchFamily="18" charset="0"/>
                <a:cs typeface="Times New Roman" pitchFamily="18" charset="0"/>
              </a:rPr>
              <a:t> </a:t>
            </a:r>
          </a:p>
          <a:p>
            <a:pPr marL="0" indent="0" algn="just">
              <a:buNone/>
            </a:pPr>
            <a:r>
              <a:rPr lang="ru-RU" sz="3100" dirty="0">
                <a:latin typeface="Times New Roman" pitchFamily="18" charset="0"/>
                <a:cs typeface="Times New Roman" pitchFamily="18" charset="0"/>
              </a:rPr>
              <a:t> В 1947 году Нина поступает  в 1 школу. Со всех деревень дети приезжали  в эту школу. После окончания средней школы в 1958 году Нина </a:t>
            </a:r>
            <a:r>
              <a:rPr lang="ru-RU" sz="3100" dirty="0" err="1">
                <a:latin typeface="Times New Roman" pitchFamily="18" charset="0"/>
                <a:cs typeface="Times New Roman" pitchFamily="18" charset="0"/>
              </a:rPr>
              <a:t>Назиповна</a:t>
            </a:r>
            <a:r>
              <a:rPr lang="ru-RU" sz="3100" dirty="0">
                <a:latin typeface="Times New Roman" pitchFamily="18" charset="0"/>
                <a:cs typeface="Times New Roman" pitchFamily="18" charset="0"/>
              </a:rPr>
              <a:t> уезжает в город Казань. Там она поступает  в проф. тех. училище и осваивает профессию швеи. Через три года она возвращается в Азнакаево и начинает работать в «</a:t>
            </a:r>
            <a:r>
              <a:rPr lang="ru-RU" sz="3100" dirty="0" err="1">
                <a:latin typeface="Times New Roman" pitchFamily="18" charset="0"/>
                <a:cs typeface="Times New Roman" pitchFamily="18" charset="0"/>
              </a:rPr>
              <a:t>Артеле</a:t>
            </a:r>
            <a:r>
              <a:rPr lang="ru-RU" sz="3100" dirty="0">
                <a:latin typeface="Times New Roman" pitchFamily="18" charset="0"/>
                <a:cs typeface="Times New Roman" pitchFamily="18" charset="0"/>
              </a:rPr>
              <a:t>». Там шьют жителям района пальто. Через три года Нина </a:t>
            </a:r>
            <a:r>
              <a:rPr lang="ru-RU" sz="3100" dirty="0" err="1">
                <a:latin typeface="Times New Roman" pitchFamily="18" charset="0"/>
                <a:cs typeface="Times New Roman" pitchFamily="18" charset="0"/>
              </a:rPr>
              <a:t>Назиповна</a:t>
            </a:r>
            <a:r>
              <a:rPr lang="ru-RU" sz="3100" dirty="0">
                <a:latin typeface="Times New Roman" pitchFamily="18" charset="0"/>
                <a:cs typeface="Times New Roman" pitchFamily="18" charset="0"/>
              </a:rPr>
              <a:t> поступает в </a:t>
            </a:r>
            <a:r>
              <a:rPr lang="ru-RU" sz="3100" dirty="0" err="1">
                <a:latin typeface="Times New Roman" pitchFamily="18" charset="0"/>
                <a:cs typeface="Times New Roman" pitchFamily="18" charset="0"/>
              </a:rPr>
              <a:t>Бугульминское</a:t>
            </a:r>
            <a:r>
              <a:rPr lang="ru-RU" sz="3100" dirty="0">
                <a:latin typeface="Times New Roman" pitchFamily="18" charset="0"/>
                <a:cs typeface="Times New Roman" pitchFamily="18" charset="0"/>
              </a:rPr>
              <a:t> </a:t>
            </a:r>
            <a:r>
              <a:rPr lang="ru-RU" sz="3100" dirty="0" err="1">
                <a:latin typeface="Times New Roman" pitchFamily="18" charset="0"/>
                <a:cs typeface="Times New Roman" pitchFamily="18" charset="0"/>
              </a:rPr>
              <a:t>пед</a:t>
            </a:r>
            <a:r>
              <a:rPr lang="ru-RU" sz="3100" dirty="0">
                <a:latin typeface="Times New Roman" pitchFamily="18" charset="0"/>
                <a:cs typeface="Times New Roman" pitchFamily="18" charset="0"/>
              </a:rPr>
              <a:t>. училище. Через 2,5 года она устроилась учительницей швейного обучения в Актюбинскую коррекционную школу- интернат. В 2000 году вышла на пенсию. Сейчас живёт в городе Азнакаево. У неё 2 сына и 5 внуков.</a:t>
            </a:r>
          </a:p>
          <a:p>
            <a:endParaRPr lang="ru-RU" dirty="0"/>
          </a:p>
        </p:txBody>
      </p:sp>
    </p:spTree>
    <p:extLst>
      <p:ext uri="{BB962C8B-B14F-4D97-AF65-F5344CB8AC3E}">
        <p14:creationId xmlns:p14="http://schemas.microsoft.com/office/powerpoint/2010/main" val="36540607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descr="Картинка 25 из 6847">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2582186"/>
      </p:ext>
    </p:extLst>
  </p:cSld>
  <p:clrMapOvr>
    <a:masterClrMapping/>
  </p:clrMapOvr>
  <p:transition>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226360" y="171898"/>
            <a:ext cx="9517057" cy="64974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219793" y="527335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rmAutofit fontScale="90000"/>
          </a:bodyPr>
          <a:lstStyle/>
          <a:p>
            <a:r>
              <a:rPr lang="ru-RU" b="1" dirty="0">
                <a:solidFill>
                  <a:srgbClr val="00CC99"/>
                </a:solidFill>
              </a:rPr>
              <a:t>Кокорина </a:t>
            </a:r>
            <a:r>
              <a:rPr lang="ru-RU" b="1" dirty="0" err="1">
                <a:solidFill>
                  <a:srgbClr val="00CC99"/>
                </a:solidFill>
              </a:rPr>
              <a:t>Гульгина</a:t>
            </a:r>
            <a:r>
              <a:rPr lang="ru-RU" b="1" dirty="0">
                <a:solidFill>
                  <a:srgbClr val="00CC99"/>
                </a:solidFill>
              </a:rPr>
              <a:t> </a:t>
            </a:r>
            <a:r>
              <a:rPr lang="ru-RU" b="1" dirty="0" err="1" smtClean="0">
                <a:solidFill>
                  <a:srgbClr val="00CC99"/>
                </a:solidFill>
              </a:rPr>
              <a:t>Разиевна</a:t>
            </a:r>
            <a:r>
              <a:rPr lang="ru-RU" b="1" dirty="0" smtClean="0">
                <a:solidFill>
                  <a:srgbClr val="00CC99"/>
                </a:solidFill>
              </a:rPr>
              <a:t> </a:t>
            </a:r>
            <a:br>
              <a:rPr lang="ru-RU" b="1" dirty="0" smtClean="0">
                <a:solidFill>
                  <a:srgbClr val="00CC99"/>
                </a:solidFill>
              </a:rPr>
            </a:br>
            <a:r>
              <a:rPr lang="ru-RU" b="1" dirty="0" smtClean="0">
                <a:solidFill>
                  <a:srgbClr val="00CC99"/>
                </a:solidFill>
              </a:rPr>
              <a:t>2 ноября 1936 г.р.</a:t>
            </a:r>
            <a:endParaRPr lang="ru-RU" b="1" dirty="0">
              <a:solidFill>
                <a:srgbClr val="00CC99"/>
              </a:solidFill>
            </a:endParaRPr>
          </a:p>
        </p:txBody>
      </p:sp>
      <p:sp>
        <p:nvSpPr>
          <p:cNvPr id="5" name="Объект 4"/>
          <p:cNvSpPr>
            <a:spLocks noGrp="1"/>
          </p:cNvSpPr>
          <p:nvPr>
            <p:ph sz="half" idx="1"/>
          </p:nvPr>
        </p:nvSpPr>
        <p:spPr>
          <a:xfrm>
            <a:off x="495300" y="1600201"/>
            <a:ext cx="3521596" cy="3862437"/>
          </a:xfrm>
        </p:spPr>
        <p:txBody>
          <a:bodyPr>
            <a:normAutofit fontScale="62500" lnSpcReduction="20000"/>
          </a:bodyPr>
          <a:lstStyle/>
          <a:p>
            <a:endParaRPr lang="ru-RU" dirty="0"/>
          </a:p>
        </p:txBody>
      </p:sp>
      <p:sp>
        <p:nvSpPr>
          <p:cNvPr id="6" name="Объект 5"/>
          <p:cNvSpPr>
            <a:spLocks noGrp="1"/>
          </p:cNvSpPr>
          <p:nvPr>
            <p:ph sz="half" idx="2"/>
          </p:nvPr>
        </p:nvSpPr>
        <p:spPr>
          <a:xfrm>
            <a:off x="4016896" y="1988841"/>
            <a:ext cx="5393804" cy="4193511"/>
          </a:xfrm>
        </p:spPr>
        <p:txBody>
          <a:bodyPr>
            <a:normAutofit fontScale="62500" lnSpcReduction="20000"/>
          </a:bodyPr>
          <a:lstStyle/>
          <a:p>
            <a:pPr marL="0" indent="0" algn="just">
              <a:buNone/>
            </a:pPr>
            <a:r>
              <a:rPr lang="ru-RU" dirty="0"/>
              <a:t> </a:t>
            </a:r>
            <a:r>
              <a:rPr lang="ru-RU" dirty="0" smtClean="0"/>
              <a:t>  </a:t>
            </a:r>
            <a:r>
              <a:rPr lang="ru-RU" dirty="0" smtClean="0">
                <a:latin typeface="Times New Roman" pitchFamily="18" charset="0"/>
                <a:cs typeface="Times New Roman" pitchFamily="18" charset="0"/>
              </a:rPr>
              <a:t>Дети </a:t>
            </a:r>
            <a:r>
              <a:rPr lang="ru-RU" dirty="0">
                <a:latin typeface="Times New Roman" pitchFamily="18" charset="0"/>
                <a:cs typeface="Times New Roman" pitchFamily="18" charset="0"/>
              </a:rPr>
              <a:t>войны… Само сочетание этих слов кажется неестественным, абсурдным. Но они существуют - дети войны.</a:t>
            </a:r>
          </a:p>
          <a:p>
            <a:pPr marL="0" indent="0"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Мне </a:t>
            </a:r>
            <a:r>
              <a:rPr lang="ru-RU" dirty="0">
                <a:latin typeface="Times New Roman" pitchFamily="18" charset="0"/>
                <a:cs typeface="Times New Roman" pitchFamily="18" charset="0"/>
              </a:rPr>
              <a:t>хочется писать не только о том, как эти дети испытывали на себе все лишения и тяготы военного времени, не о голоде и о болезнях, не о потерях и страданиях, а о том, как эти дети в суровые годы войны наравне с взрослыми своим тяжелым трудом приближали долгожданную победу. А также и о том, как   в послевоенные годы они уже повзрослевшие, преодолевая все трудности, восстанавливали страну, трудились на колхозных полях, на заводах и фабриках, строили, учили, лечили. Словом делали все того, чтобы страна наша окрепла, процветала, заняла свое достойное место в мировом  сообществе</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4098" name="Picture 2" descr="C:\Users\школа\Desktop\Презентации к 9МАЯ\Кокорина\кок 001.jpg"/>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640859" y="1567903"/>
            <a:ext cx="2985994" cy="37054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5262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a:off x="4562956" y="4853947"/>
            <a:ext cx="1954466"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5122" name="Picture 2" descr="C:\Users\школа\Desktop\Презентации к 9МАЯ\Кокорина\Кок 1 00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20858814">
            <a:off x="2675377" y="4145301"/>
            <a:ext cx="1638182" cy="231581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школа\Desktop\Презентации к 9МАЯ\Кокорина\кок 2 00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705533">
            <a:off x="6765604" y="4097571"/>
            <a:ext cx="1714869" cy="2411275"/>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idx="1"/>
          </p:nvPr>
        </p:nvSpPr>
        <p:spPr>
          <a:xfrm>
            <a:off x="495300" y="468971"/>
            <a:ext cx="8915400" cy="4856073"/>
          </a:xfrm>
        </p:spPr>
        <p:txBody>
          <a:bodyPr>
            <a:normAutofit fontScale="32500" lnSpcReduction="20000"/>
          </a:bodyPr>
          <a:lstStyle/>
          <a:p>
            <a:pPr marL="0" indent="0" algn="just">
              <a:buNone/>
            </a:pPr>
            <a:r>
              <a:rPr lang="ru-RU" sz="3800" dirty="0">
                <a:latin typeface="Times New Roman" pitchFamily="18" charset="0"/>
                <a:cs typeface="Times New Roman" pitchFamily="18" charset="0"/>
              </a:rPr>
              <a:t>    </a:t>
            </a:r>
            <a:r>
              <a:rPr lang="ru-RU" sz="4900" dirty="0">
                <a:latin typeface="Times New Roman" pitchFamily="18" charset="0"/>
                <a:cs typeface="Times New Roman" pitchFamily="18" charset="0"/>
              </a:rPr>
              <a:t>Так вот я, Кокорина </a:t>
            </a:r>
            <a:r>
              <a:rPr lang="ru-RU" sz="4900" dirty="0" err="1">
                <a:latin typeface="Times New Roman" pitchFamily="18" charset="0"/>
                <a:cs typeface="Times New Roman" pitchFamily="18" charset="0"/>
              </a:rPr>
              <a:t>Гульгина</a:t>
            </a:r>
            <a:r>
              <a:rPr lang="ru-RU" sz="4900" dirty="0">
                <a:latin typeface="Times New Roman" pitchFamily="18" charset="0"/>
                <a:cs typeface="Times New Roman" pitchFamily="18" charset="0"/>
              </a:rPr>
              <a:t> </a:t>
            </a:r>
            <a:r>
              <a:rPr lang="ru-RU" sz="4900" dirty="0" err="1">
                <a:latin typeface="Times New Roman" pitchFamily="18" charset="0"/>
                <a:cs typeface="Times New Roman" pitchFamily="18" charset="0"/>
              </a:rPr>
              <a:t>Разиевна</a:t>
            </a:r>
            <a:r>
              <a:rPr lang="ru-RU" sz="4900" dirty="0">
                <a:latin typeface="Times New Roman" pitchFamily="18" charset="0"/>
                <a:cs typeface="Times New Roman" pitchFamily="18" charset="0"/>
              </a:rPr>
              <a:t>,  являюсь одним из этих детей войны.      </a:t>
            </a:r>
          </a:p>
          <a:p>
            <a:pPr marL="0" indent="0" algn="just">
              <a:buNone/>
            </a:pPr>
            <a:r>
              <a:rPr lang="ru-RU" sz="4900" dirty="0">
                <a:latin typeface="Times New Roman" pitchFamily="18" charset="0"/>
                <a:cs typeface="Times New Roman" pitchFamily="18" charset="0"/>
              </a:rPr>
              <a:t>     Мой отец, </a:t>
            </a:r>
            <a:r>
              <a:rPr lang="ru-RU" sz="4900" dirty="0" err="1">
                <a:latin typeface="Times New Roman" pitchFamily="18" charset="0"/>
                <a:cs typeface="Times New Roman" pitchFamily="18" charset="0"/>
              </a:rPr>
              <a:t>Ишкуатов</a:t>
            </a:r>
            <a:r>
              <a:rPr lang="ru-RU" sz="4900" dirty="0">
                <a:latin typeface="Times New Roman" pitchFamily="18" charset="0"/>
                <a:cs typeface="Times New Roman" pitchFamily="18" charset="0"/>
              </a:rPr>
              <a:t> Рази </a:t>
            </a:r>
            <a:r>
              <a:rPr lang="ru-RU" sz="4900" dirty="0" err="1">
                <a:latin typeface="Times New Roman" pitchFamily="18" charset="0"/>
                <a:cs typeface="Times New Roman" pitchFamily="18" charset="0"/>
              </a:rPr>
              <a:t>Шарафеевич</a:t>
            </a:r>
            <a:r>
              <a:rPr lang="ru-RU" sz="4900" dirty="0">
                <a:latin typeface="Times New Roman" pitchFamily="18" charset="0"/>
                <a:cs typeface="Times New Roman" pitchFamily="18" charset="0"/>
              </a:rPr>
              <a:t>, преподаватель химии и биологии. В моей  памяти до сих пор кабинет химии и биологии с разными наглядными пособиями, с колбами, реагентами. А за кафедрой мой отец, молодой, высокий, красивый. Таким он запомнился. Вскоре началась война, и его призвали на войну. Он участвовал в сражениях на Ленинградском фронте, а через год пропал без вести. Моя судьба была похожа на судьбу сотни тысяч детей, чьи отцы не вернулись с войны. Мне, как и сотням других детей предстояло самостоятельно, без поддержки преодолевать все трудности на этом суровом пути. Но мы были молоды, полны оптимизма и надеждой, что впереди у нас светлое будущее и всё будет замечательно.</a:t>
            </a:r>
          </a:p>
          <a:p>
            <a:pPr marL="0" indent="0" algn="just">
              <a:buNone/>
            </a:pPr>
            <a:r>
              <a:rPr lang="ru-RU" sz="4900" dirty="0">
                <a:latin typeface="Times New Roman" pitchFamily="18" charset="0"/>
                <a:cs typeface="Times New Roman" pitchFamily="18" charset="0"/>
              </a:rPr>
              <a:t>     После окончания университета я работала учительницей русского языка и литературы в школах города Азнакаево. Я учитель-методист, ветеран труда. 36 лет - таков мой трудовой стаж. В годы работы не раз была награждена почетными грамотами Министерства  Образования.</a:t>
            </a:r>
          </a:p>
          <a:p>
            <a:pPr marL="0" indent="0" algn="just">
              <a:buNone/>
            </a:pPr>
            <a:r>
              <a:rPr lang="ru-RU" sz="4900" dirty="0">
                <a:latin typeface="Times New Roman" pitchFamily="18" charset="0"/>
                <a:cs typeface="Times New Roman" pitchFamily="18" charset="0"/>
              </a:rPr>
              <a:t>      Это дает мне основание полагать, что я одна из тех скромных многочисленных тружеников, чей обычный, незаметный труд был так необходим для роста и развития нашей страны.</a:t>
            </a:r>
          </a:p>
          <a:p>
            <a:pPr marL="0" indent="0" algn="just">
              <a:buNone/>
            </a:pPr>
            <a:r>
              <a:rPr lang="ru-RU" sz="4900" dirty="0">
                <a:latin typeface="Times New Roman" pitchFamily="18" charset="0"/>
                <a:cs typeface="Times New Roman" pitchFamily="18" charset="0"/>
              </a:rPr>
              <a:t>      Я уверена, что так достойно прошли свой жизненный путь тысячи и тысячи детей войны, служа  честно своему народу и своей стране.</a:t>
            </a:r>
          </a:p>
          <a:p>
            <a:pPr marL="0" indent="0">
              <a:buNone/>
            </a:pPr>
            <a:r>
              <a:rPr lang="ru-RU" sz="4900" dirty="0">
                <a:latin typeface="Times New Roman" pitchFamily="18" charset="0"/>
                <a:cs typeface="Times New Roman" pitchFamily="18" charset="0"/>
              </a:rPr>
              <a:t>    </a:t>
            </a:r>
          </a:p>
          <a:p>
            <a:pPr marL="0" indent="0">
              <a:buNone/>
            </a:pPr>
            <a:endParaRPr lang="ru-RU" dirty="0"/>
          </a:p>
        </p:txBody>
      </p:sp>
    </p:spTree>
    <p:extLst>
      <p:ext uri="{BB962C8B-B14F-4D97-AF65-F5344CB8AC3E}">
        <p14:creationId xmlns:p14="http://schemas.microsoft.com/office/powerpoint/2010/main" val="1732291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novyegorki.moy.su/Pictures/pobeda_02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5582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9509"/>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389435" y="5157194"/>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5" name="Заголовок 4"/>
          <p:cNvSpPr>
            <a:spLocks noGrp="1"/>
          </p:cNvSpPr>
          <p:nvPr>
            <p:ph type="title"/>
          </p:nvPr>
        </p:nvSpPr>
        <p:spPr/>
        <p:txBody>
          <a:bodyPr>
            <a:normAutofit fontScale="90000"/>
          </a:bodyPr>
          <a:lstStyle/>
          <a:p>
            <a:r>
              <a:rPr lang="ru-RU" sz="3600" b="1" dirty="0" err="1">
                <a:solidFill>
                  <a:srgbClr val="0070C0"/>
                </a:solidFill>
              </a:rPr>
              <a:t>Ахметшина</a:t>
            </a:r>
            <a:r>
              <a:rPr lang="ru-RU" sz="3600" b="1" dirty="0">
                <a:solidFill>
                  <a:srgbClr val="0070C0"/>
                </a:solidFill>
              </a:rPr>
              <a:t> </a:t>
            </a:r>
            <a:r>
              <a:rPr lang="ru-RU" sz="3600" b="1" dirty="0" err="1">
                <a:solidFill>
                  <a:srgbClr val="0070C0"/>
                </a:solidFill>
              </a:rPr>
              <a:t>Азгария</a:t>
            </a:r>
            <a:r>
              <a:rPr lang="ru-RU" sz="3600" b="1" dirty="0">
                <a:solidFill>
                  <a:srgbClr val="0070C0"/>
                </a:solidFill>
              </a:rPr>
              <a:t> </a:t>
            </a:r>
            <a:r>
              <a:rPr lang="ru-RU" sz="3600" b="1" dirty="0" err="1">
                <a:solidFill>
                  <a:srgbClr val="0070C0"/>
                </a:solidFill>
              </a:rPr>
              <a:t>Самигулловна</a:t>
            </a:r>
            <a:r>
              <a:rPr lang="ru-RU" sz="3600" b="1" dirty="0">
                <a:solidFill>
                  <a:srgbClr val="0070C0"/>
                </a:solidFill>
              </a:rPr>
              <a:t/>
            </a:r>
            <a:br>
              <a:rPr lang="ru-RU" sz="3600" b="1" dirty="0">
                <a:solidFill>
                  <a:srgbClr val="0070C0"/>
                </a:solidFill>
              </a:rPr>
            </a:br>
            <a:r>
              <a:rPr lang="ru-RU" sz="3600" b="1" dirty="0">
                <a:solidFill>
                  <a:srgbClr val="0070C0"/>
                </a:solidFill>
              </a:rPr>
              <a:t>10 августа 1941 г.р.</a:t>
            </a:r>
          </a:p>
        </p:txBody>
      </p:sp>
      <p:sp>
        <p:nvSpPr>
          <p:cNvPr id="7" name="Объект 6"/>
          <p:cNvSpPr>
            <a:spLocks noGrp="1"/>
          </p:cNvSpPr>
          <p:nvPr>
            <p:ph sz="half" idx="2"/>
          </p:nvPr>
        </p:nvSpPr>
        <p:spPr>
          <a:xfrm>
            <a:off x="3704862" y="1484784"/>
            <a:ext cx="5705839" cy="4968552"/>
          </a:xfrm>
        </p:spPr>
        <p:txBody>
          <a:bodyPr>
            <a:normAutofit/>
          </a:bodyPr>
          <a:lstStyle/>
          <a:p>
            <a:pPr marL="0" indent="0" algn="just">
              <a:buNone/>
            </a:pP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Ахметшина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Азгария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Самигулловна</a:t>
            </a:r>
            <a:r>
              <a:rPr lang="ru-RU" sz="1600" dirty="0">
                <a:latin typeface="Times New Roman" pitchFamily="18" charset="0"/>
                <a:cs typeface="Times New Roman" pitchFamily="18" charset="0"/>
              </a:rPr>
              <a:t> родилась  10 августа 1941 года в селе </a:t>
            </a:r>
            <a:r>
              <a:rPr lang="ru-RU" sz="1600" dirty="0" err="1">
                <a:latin typeface="Times New Roman" pitchFamily="18" charset="0"/>
                <a:cs typeface="Times New Roman" pitchFamily="18" charset="0"/>
              </a:rPr>
              <a:t>Рангазар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Сармановского</a:t>
            </a:r>
            <a:r>
              <a:rPr lang="ru-RU" sz="1600" dirty="0">
                <a:latin typeface="Times New Roman" pitchFamily="18" charset="0"/>
                <a:cs typeface="Times New Roman" pitchFamily="18" charset="0"/>
              </a:rPr>
              <a:t> района. Ее младенчество и  детство пришлись на очень тяжелые годы </a:t>
            </a:r>
            <a:r>
              <a:rPr lang="ru-RU" sz="1600" dirty="0" smtClean="0">
                <a:latin typeface="Times New Roman" pitchFamily="18" charset="0"/>
                <a:cs typeface="Times New Roman" pitchFamily="18" charset="0"/>
              </a:rPr>
              <a:t>войны. </a:t>
            </a:r>
            <a:r>
              <a:rPr lang="ru-RU" sz="1600" dirty="0">
                <a:latin typeface="Times New Roman" pitchFamily="18" charset="0"/>
                <a:cs typeface="Times New Roman" pitchFamily="18" charset="0"/>
              </a:rPr>
              <a:t>В самом начале войны отец уходит на фронт, затем уходит и её старший брат,  мать воспитывает одна  пятерых  детей.  Мать, чтобы прокормить детей,  и днём, и ночью работала в колхозе. От тяжёлой жизни в начале 1946 года  их мать умирает. Отец после войны возвращается домой больным бронхиальной астмой.  После  окончания  войны </a:t>
            </a:r>
            <a:r>
              <a:rPr lang="ru-RU" sz="1600" dirty="0" err="1">
                <a:latin typeface="Times New Roman" pitchFamily="18" charset="0"/>
                <a:cs typeface="Times New Roman" pitchFamily="18" charset="0"/>
              </a:rPr>
              <a:t>Азгария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Самигулловна</a:t>
            </a:r>
            <a:r>
              <a:rPr lang="ru-RU" sz="1600" dirty="0">
                <a:latin typeface="Times New Roman" pitchFamily="18" charset="0"/>
                <a:cs typeface="Times New Roman" pitchFamily="18" charset="0"/>
              </a:rPr>
              <a:t> учится в школе и оканчивает  7 классов  в своей родной </a:t>
            </a:r>
            <a:r>
              <a:rPr lang="ru-RU" sz="1600" dirty="0" smtClean="0">
                <a:latin typeface="Times New Roman" pitchFamily="18" charset="0"/>
                <a:cs typeface="Times New Roman" pitchFamily="18" charset="0"/>
              </a:rPr>
              <a:t>деревне. </a:t>
            </a:r>
            <a:r>
              <a:rPr lang="ru-RU" sz="1600" dirty="0">
                <a:latin typeface="Times New Roman" pitchFamily="18" charset="0"/>
                <a:cs typeface="Times New Roman" pitchFamily="18" charset="0"/>
              </a:rPr>
              <a:t>С малых лет она трудилась и дома и в колхозе, помогая старшим. С 12 лет работала у чужих людей,  присматривала за их детьми. В 15 лет,  после окончания 7 класса, уехала в Казань. Там тоже,  устроилась в чужую семью няней, присматривать за детьми. И в то же время поступила в школу № 18 города Казани на вечернее отделение, где проучилась с 8 по 10 класс. Затем поступила в швейное училище в </a:t>
            </a:r>
            <a:r>
              <a:rPr lang="ru-RU" sz="1600" dirty="0" smtClean="0">
                <a:latin typeface="Times New Roman" pitchFamily="18" charset="0"/>
                <a:cs typeface="Times New Roman" pitchFamily="18" charset="0"/>
              </a:rPr>
              <a:t>городе Казани</a:t>
            </a:r>
            <a:r>
              <a:rPr lang="ru-RU" sz="1600" dirty="0">
                <a:latin typeface="Times New Roman" pitchFamily="18" charset="0"/>
                <a:cs typeface="Times New Roman" pitchFamily="18" charset="0"/>
              </a:rPr>
              <a:t>. </a:t>
            </a:r>
          </a:p>
        </p:txBody>
      </p:sp>
      <p:pic>
        <p:nvPicPr>
          <p:cNvPr id="6146" name="Picture 2" descr="C:\Users\школа\Desktop\Презентации к 9МАЯ\Ахметшина Асгария\Асгария 1 001.jpg"/>
          <p:cNvPicPr>
            <a:picLocks noGrp="1" noChangeAspect="1" noChangeArrowheads="1"/>
          </p:cNvPicPr>
          <p:nvPr>
            <p:ph sz="half" idx="1"/>
          </p:nvPr>
        </p:nvPicPr>
        <p:blipFill rotWithShape="1">
          <a:blip r:embed="rId5" cstate="email">
            <a:extLst>
              <a:ext uri="{28A0092B-C50C-407E-A947-70E740481C1C}">
                <a14:useLocalDpi xmlns:a14="http://schemas.microsoft.com/office/drawing/2010/main"/>
              </a:ext>
            </a:extLst>
          </a:blip>
          <a:srcRect r="-1332"/>
          <a:stretch/>
        </p:blipFill>
        <p:spPr bwMode="auto">
          <a:xfrm>
            <a:off x="662524" y="1538883"/>
            <a:ext cx="2574287" cy="3546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3013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6064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ru-RU" dirty="0" smtClean="0"/>
              <a:t>После окончания училища  </a:t>
            </a:r>
            <a:r>
              <a:rPr lang="ru-RU" dirty="0" err="1" smtClean="0"/>
              <a:t>Азгария</a:t>
            </a:r>
            <a:r>
              <a:rPr lang="ru-RU" dirty="0" smtClean="0"/>
              <a:t>  </a:t>
            </a:r>
            <a:r>
              <a:rPr lang="ru-RU" dirty="0" err="1" smtClean="0"/>
              <a:t>Самигулловна</a:t>
            </a:r>
            <a:r>
              <a:rPr lang="ru-RU" dirty="0" smtClean="0"/>
              <a:t>  в 1961 году приехала в Азнакаево, устроилась  работать в ателье швейным мастером 4 разряда. В 1963 году выходит замуж, вместе с мужем воспитывают сына и дочь.  В  1965 году пришла  работать в </a:t>
            </a:r>
            <a:r>
              <a:rPr lang="ru-RU" dirty="0" err="1" smtClean="0"/>
              <a:t>Азнакаевскую</a:t>
            </a:r>
            <a:r>
              <a:rPr lang="ru-RU" dirty="0" smtClean="0"/>
              <a:t>   вспомогательную  школу  учителем швейного дела.  </a:t>
            </a:r>
            <a:r>
              <a:rPr lang="ru-RU" dirty="0" err="1" smtClean="0"/>
              <a:t>Азгария</a:t>
            </a:r>
            <a:r>
              <a:rPr lang="ru-RU" dirty="0" smtClean="0"/>
              <a:t>  </a:t>
            </a:r>
            <a:r>
              <a:rPr lang="ru-RU" dirty="0" err="1" smtClean="0"/>
              <a:t>Самигулловна</a:t>
            </a:r>
            <a:r>
              <a:rPr lang="ru-RU" dirty="0" smtClean="0"/>
              <a:t>  с  1973 по 1979 год училась в Казанском государственном университете  в филологическом отделении и получила диплом.  Муж её, в 50 лет,  стал инвалидом  по болезни и она ухаживала за ним до конца его жизни. Сын  с юных лет занимался спортом, стал спортсменом.  Сейчас занимается строительством, живёт в Подмосковье, воспитывает сына.  Дочь,  окончив школу на медаль, п</a:t>
            </a:r>
          </a:p>
          <a:p>
            <a:r>
              <a:rPr lang="ru-RU" dirty="0" err="1" smtClean="0"/>
              <a:t>родолжила</a:t>
            </a:r>
            <a:r>
              <a:rPr lang="ru-RU" dirty="0" smtClean="0"/>
              <a:t> учёбу в Москве, там и осталась  жить и </a:t>
            </a:r>
            <a:r>
              <a:rPr lang="ru-RU" dirty="0" err="1" smtClean="0"/>
              <a:t>рС</a:t>
            </a:r>
            <a:r>
              <a:rPr lang="ru-RU" dirty="0" smtClean="0"/>
              <a:t> </a:t>
            </a:r>
            <a:r>
              <a:rPr lang="ru-RU" dirty="0" err="1" smtClean="0"/>
              <a:t>выпусаботать</a:t>
            </a:r>
            <a:r>
              <a:rPr lang="ru-RU" dirty="0" smtClean="0"/>
              <a:t>, вышла замуж и воспитывает сына.  В 1990 году </a:t>
            </a:r>
            <a:r>
              <a:rPr lang="ru-RU" dirty="0" err="1" smtClean="0"/>
              <a:t>Азгария</a:t>
            </a:r>
            <a:r>
              <a:rPr lang="ru-RU" dirty="0" smtClean="0"/>
              <a:t>  </a:t>
            </a:r>
            <a:r>
              <a:rPr lang="ru-RU" dirty="0" err="1" smtClean="0"/>
              <a:t>Самигулловна</a:t>
            </a:r>
            <a:r>
              <a:rPr lang="ru-RU" dirty="0" smtClean="0"/>
              <a:t>  получает  </a:t>
            </a:r>
            <a:r>
              <a:rPr lang="en-US" dirty="0" smtClean="0"/>
              <a:t>I </a:t>
            </a:r>
            <a:r>
              <a:rPr lang="ru-RU" dirty="0" smtClean="0"/>
              <a:t>группу инвалидности  по зрению и продолжает работать в школе. В 1992 году ей присваивается </a:t>
            </a:r>
            <a:r>
              <a:rPr lang="en-US" dirty="0" smtClean="0"/>
              <a:t>I </a:t>
            </a:r>
            <a:r>
              <a:rPr lang="ru-RU" dirty="0" smtClean="0"/>
              <a:t>квалификационная категория, учитель методист. В течение всей педагогической деятельности она принимает активное участие во всех школьных мероприятиях, в районных и  республиканских семинарах.  А  в 1999 году, проработав 34 года в </a:t>
            </a:r>
            <a:r>
              <a:rPr lang="ru-RU" dirty="0" err="1" smtClean="0"/>
              <a:t>Азнакаевской</a:t>
            </a:r>
            <a:r>
              <a:rPr lang="ru-RU" dirty="0" smtClean="0"/>
              <a:t> вспомогательной школе, выходит на заслуженный отдых.  </a:t>
            </a:r>
          </a:p>
          <a:p>
            <a:r>
              <a:rPr lang="ru-RU" dirty="0" smtClean="0"/>
              <a:t>В </a:t>
            </a:r>
            <a:r>
              <a:rPr lang="ru-RU" dirty="0"/>
              <a:t>1998 году получает звание «Ветеран труда», имеет множество почётных грамот.</a:t>
            </a:r>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2612741" y="5661250"/>
            <a:ext cx="2534731" cy="1076085"/>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7171" name="Picture 3" descr="C:\Users\школа\Desktop\Презентации к 9МАЯ\Ахметшина Асгария\ас 5 001.jpg"/>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tretch>
            <a:fillRect/>
          </a:stretch>
        </p:blipFill>
        <p:spPr bwMode="auto">
          <a:xfrm>
            <a:off x="5467853" y="4437113"/>
            <a:ext cx="4136938" cy="1835080"/>
          </a:xfrm>
          <a:prstGeom prst="rect">
            <a:avLst/>
          </a:prstGeom>
          <a:noFill/>
          <a:extLst>
            <a:ext uri="{909E8E84-426E-40DD-AFC4-6F175D3DCCD1}">
              <a14:hiddenFill xmlns:a14="http://schemas.microsoft.com/office/drawing/2010/main">
                <a:solidFill>
                  <a:srgbClr val="FFFFFF"/>
                </a:solidFill>
              </a14:hiddenFill>
            </a:ext>
          </a:extLst>
        </p:spPr>
      </p:pic>
      <p:sp>
        <p:nvSpPr>
          <p:cNvPr id="18" name="Текст 17"/>
          <p:cNvSpPr>
            <a:spLocks noGrp="1"/>
          </p:cNvSpPr>
          <p:nvPr>
            <p:ph type="body" sz="half" idx="2"/>
          </p:nvPr>
        </p:nvSpPr>
        <p:spPr>
          <a:xfrm>
            <a:off x="266878" y="332657"/>
            <a:ext cx="5154175" cy="5976664"/>
          </a:xfrm>
        </p:spPr>
        <p:txBody>
          <a:bodyPr>
            <a:normAutofit/>
          </a:bodyPr>
          <a:lstStyle/>
          <a:p>
            <a:pPr algn="just"/>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После окончания училища  </a:t>
            </a:r>
            <a:r>
              <a:rPr lang="ru-RU" dirty="0" err="1" smtClean="0">
                <a:latin typeface="Times New Roman" pitchFamily="18" charset="0"/>
                <a:cs typeface="Times New Roman" pitchFamily="18" charset="0"/>
              </a:rPr>
              <a:t>Азгария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Самигулловна</a:t>
            </a:r>
            <a:r>
              <a:rPr lang="ru-RU" dirty="0" smtClean="0">
                <a:latin typeface="Times New Roman" pitchFamily="18" charset="0"/>
                <a:cs typeface="Times New Roman" pitchFamily="18" charset="0"/>
              </a:rPr>
              <a:t>  в 1961 году приехала в Азнакаево, устроилась  работать в ателье швейным мастером 4 разряда. В 1963 году выходит замуж, вместе с мужем воспитывают сына и дочь.  В  1965 году пришла  работать в </a:t>
            </a:r>
            <a:r>
              <a:rPr lang="ru-RU" dirty="0" err="1" smtClean="0">
                <a:latin typeface="Times New Roman" pitchFamily="18" charset="0"/>
                <a:cs typeface="Times New Roman" pitchFamily="18" charset="0"/>
              </a:rPr>
              <a:t>Азнакаевскую</a:t>
            </a:r>
            <a:r>
              <a:rPr lang="ru-RU" dirty="0" smtClean="0">
                <a:latin typeface="Times New Roman" pitchFamily="18" charset="0"/>
                <a:cs typeface="Times New Roman" pitchFamily="18" charset="0"/>
              </a:rPr>
              <a:t>   вспомогательную  школу  учителем швейного дела.  </a:t>
            </a:r>
            <a:r>
              <a:rPr lang="ru-RU" dirty="0" err="1" smtClean="0">
                <a:latin typeface="Times New Roman" pitchFamily="18" charset="0"/>
                <a:cs typeface="Times New Roman" pitchFamily="18" charset="0"/>
              </a:rPr>
              <a:t>Азгария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Самигулловна</a:t>
            </a:r>
            <a:r>
              <a:rPr lang="ru-RU" dirty="0" smtClean="0">
                <a:latin typeface="Times New Roman" pitchFamily="18" charset="0"/>
                <a:cs typeface="Times New Roman" pitchFamily="18" charset="0"/>
              </a:rPr>
              <a:t>  с  1973 по 1979 год училась в Казанском государственном университете  в филологическом отделении и получила диплом.  Муж её, в 50 лет,  стал инвалидом  по болезни и она ухаживала за ним до конца его жизни. Сын  с юных лет занимался спортом, стал спортсменом.  Сейчас занимается строительством, живёт в Подмосковье, воспитывает сына.  Дочь,  окончив школу на медаль, продолжила учёбу в Москве, там и осталась  жить и работать, вышла замуж и воспитывает сына.  В 1990 году </a:t>
            </a:r>
            <a:r>
              <a:rPr lang="ru-RU" dirty="0" err="1" smtClean="0">
                <a:latin typeface="Times New Roman" pitchFamily="18" charset="0"/>
                <a:cs typeface="Times New Roman" pitchFamily="18" charset="0"/>
              </a:rPr>
              <a:t>Азгария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Самигулловна</a:t>
            </a:r>
            <a:r>
              <a:rPr lang="ru-RU" dirty="0" smtClean="0">
                <a:latin typeface="Times New Roman" pitchFamily="18" charset="0"/>
                <a:cs typeface="Times New Roman" pitchFamily="18" charset="0"/>
              </a:rPr>
              <a:t>  получает  </a:t>
            </a:r>
            <a:r>
              <a:rPr lang="en-US" dirty="0" smtClean="0">
                <a:latin typeface="Times New Roman" pitchFamily="18" charset="0"/>
                <a:cs typeface="Times New Roman" pitchFamily="18" charset="0"/>
              </a:rPr>
              <a:t>I </a:t>
            </a:r>
            <a:r>
              <a:rPr lang="ru-RU" dirty="0" smtClean="0">
                <a:latin typeface="Times New Roman" pitchFamily="18" charset="0"/>
                <a:cs typeface="Times New Roman" pitchFamily="18" charset="0"/>
              </a:rPr>
              <a:t>группу инвалидности  по зрению и продолжает работать в школе. В 1992 году ей присваивается </a:t>
            </a:r>
            <a:r>
              <a:rPr lang="en-US" dirty="0" smtClean="0">
                <a:latin typeface="Times New Roman" pitchFamily="18" charset="0"/>
                <a:cs typeface="Times New Roman" pitchFamily="18" charset="0"/>
              </a:rPr>
              <a:t>I </a:t>
            </a:r>
            <a:r>
              <a:rPr lang="ru-RU" dirty="0" smtClean="0">
                <a:latin typeface="Times New Roman" pitchFamily="18" charset="0"/>
                <a:cs typeface="Times New Roman" pitchFamily="18" charset="0"/>
              </a:rPr>
              <a:t>квалификационная категория, учитель методист. В течение всей педагогической деятельности она принимает активное участие во всех школьных мероприятиях, в районных и  республиканских семинарах.  А  в 1999 году, проработав 34 года в вспомогательной школе, выходит на заслуженный отдых.  </a:t>
            </a:r>
          </a:p>
          <a:p>
            <a:pPr algn="just"/>
            <a:r>
              <a:rPr lang="ru-RU" dirty="0" smtClean="0">
                <a:latin typeface="Times New Roman" pitchFamily="18" charset="0"/>
                <a:cs typeface="Times New Roman" pitchFamily="18" charset="0"/>
              </a:rPr>
              <a:t>     В </a:t>
            </a:r>
            <a:r>
              <a:rPr lang="ru-RU" dirty="0">
                <a:latin typeface="Times New Roman" pitchFamily="18" charset="0"/>
                <a:cs typeface="Times New Roman" pitchFamily="18" charset="0"/>
              </a:rPr>
              <a:t>1998 году получает звание «Ветеран труда», имеет множество почётных грамот.</a:t>
            </a:r>
          </a:p>
          <a:p>
            <a:pPr algn="just"/>
            <a:endParaRPr lang="ru-RU" dirty="0">
              <a:latin typeface="Times New Roman" pitchFamily="18" charset="0"/>
              <a:cs typeface="Times New Roman" pitchFamily="18" charset="0"/>
            </a:endParaRPr>
          </a:p>
        </p:txBody>
      </p:sp>
      <p:pic>
        <p:nvPicPr>
          <p:cNvPr id="7170" name="Picture 2" descr="C:\Users\школа\Desktop\Презентации к 9МАЯ\Ахметшина Асгария\Асгар 2 001.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rot="5400000">
            <a:off x="6044205" y="325946"/>
            <a:ext cx="2880320" cy="41898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0451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285016425_dove_and_blast_of_light.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 y="11663"/>
            <a:ext cx="9905999" cy="68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101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272480" y="531806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5" name="Заголовок 4"/>
          <p:cNvSpPr>
            <a:spLocks noGrp="1"/>
          </p:cNvSpPr>
          <p:nvPr>
            <p:ph type="title"/>
          </p:nvPr>
        </p:nvSpPr>
        <p:spPr>
          <a:xfrm>
            <a:off x="495300" y="188640"/>
            <a:ext cx="8915400" cy="920698"/>
          </a:xfrm>
        </p:spPr>
        <p:txBody>
          <a:bodyPr>
            <a:noAutofit/>
          </a:bodyPr>
          <a:lstStyle/>
          <a:p>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r>
              <a:rPr lang="ru-RU" sz="3600" b="1" dirty="0">
                <a:solidFill>
                  <a:srgbClr val="D60093"/>
                </a:solidFill>
                <a:latin typeface="Times New Roman" pitchFamily="18" charset="0"/>
                <a:cs typeface="Times New Roman" pitchFamily="18" charset="0"/>
              </a:rPr>
              <a:t>Хакимова Ляля </a:t>
            </a:r>
            <a:r>
              <a:rPr lang="ru-RU" sz="3600" b="1" dirty="0" err="1">
                <a:solidFill>
                  <a:srgbClr val="D60093"/>
                </a:solidFill>
                <a:latin typeface="Times New Roman" pitchFamily="18" charset="0"/>
                <a:cs typeface="Times New Roman" pitchFamily="18" charset="0"/>
              </a:rPr>
              <a:t>Садыковна</a:t>
            </a:r>
            <a:r>
              <a:rPr lang="ru-RU" sz="3600" b="1" dirty="0">
                <a:solidFill>
                  <a:srgbClr val="D60093"/>
                </a:solidFill>
                <a:latin typeface="Times New Roman" pitchFamily="18" charset="0"/>
                <a:cs typeface="Times New Roman" pitchFamily="18" charset="0"/>
              </a:rPr>
              <a:t/>
            </a:r>
            <a:br>
              <a:rPr lang="ru-RU" sz="3600" b="1" dirty="0">
                <a:solidFill>
                  <a:srgbClr val="D60093"/>
                </a:solidFill>
                <a:latin typeface="Times New Roman" pitchFamily="18" charset="0"/>
                <a:cs typeface="Times New Roman" pitchFamily="18" charset="0"/>
              </a:rPr>
            </a:br>
            <a:r>
              <a:rPr lang="ru-RU" sz="3600" b="1" dirty="0">
                <a:solidFill>
                  <a:srgbClr val="D60093"/>
                </a:solidFill>
                <a:latin typeface="Times New Roman" pitchFamily="18" charset="0"/>
                <a:cs typeface="Times New Roman" pitchFamily="18" charset="0"/>
              </a:rPr>
              <a:t>16 июня 1939 г. р.</a:t>
            </a:r>
            <a:br>
              <a:rPr lang="ru-RU" sz="3600" b="1" dirty="0">
                <a:solidFill>
                  <a:srgbClr val="D60093"/>
                </a:solidFill>
                <a:latin typeface="Times New Roman" pitchFamily="18" charset="0"/>
                <a:cs typeface="Times New Roman" pitchFamily="18" charset="0"/>
              </a:rPr>
            </a:br>
            <a:endParaRPr lang="ru-RU" sz="3600" b="1" dirty="0">
              <a:solidFill>
                <a:srgbClr val="D60093"/>
              </a:solidFill>
              <a:latin typeface="Times New Roman" pitchFamily="18" charset="0"/>
              <a:cs typeface="Times New Roman" pitchFamily="18" charset="0"/>
            </a:endParaRPr>
          </a:p>
        </p:txBody>
      </p:sp>
      <p:sp>
        <p:nvSpPr>
          <p:cNvPr id="7" name="Объект 6"/>
          <p:cNvSpPr>
            <a:spLocks noGrp="1"/>
          </p:cNvSpPr>
          <p:nvPr>
            <p:ph sz="half" idx="2"/>
          </p:nvPr>
        </p:nvSpPr>
        <p:spPr>
          <a:xfrm>
            <a:off x="3080792" y="1109340"/>
            <a:ext cx="6498517" cy="4479903"/>
          </a:xfrm>
        </p:spPr>
        <p:txBody>
          <a:bodyPr>
            <a:noAutofit/>
          </a:bodyPr>
          <a:lstStyle/>
          <a:p>
            <a:pPr marL="0" indent="0" algn="just">
              <a:buNone/>
            </a:pPr>
            <a:r>
              <a:rPr lang="ru-RU" sz="1400" dirty="0">
                <a:latin typeface="Times New Roman" pitchFamily="18" charset="0"/>
                <a:cs typeface="Times New Roman" pitchFamily="18" charset="0"/>
              </a:rPr>
              <a:t>    Я родилась и выросла в </a:t>
            </a:r>
            <a:r>
              <a:rPr lang="ru-RU" sz="1400" dirty="0" smtClean="0">
                <a:latin typeface="Times New Roman" pitchFamily="18" charset="0"/>
                <a:cs typeface="Times New Roman" pitchFamily="18" charset="0"/>
              </a:rPr>
              <a:t>городе Азнакаево</a:t>
            </a:r>
            <a:r>
              <a:rPr lang="ru-RU" sz="1400" dirty="0">
                <a:latin typeface="Times New Roman" pitchFamily="18" charset="0"/>
                <a:cs typeface="Times New Roman" pitchFamily="18" charset="0"/>
              </a:rPr>
              <a:t>. Детство пришлось на военные годы. Мне было </a:t>
            </a:r>
            <a:r>
              <a:rPr lang="ru-RU" sz="1400" dirty="0" smtClean="0">
                <a:latin typeface="Times New Roman" pitchFamily="18" charset="0"/>
                <a:cs typeface="Times New Roman" pitchFamily="18" charset="0"/>
              </a:rPr>
              <a:t>2 года</a:t>
            </a:r>
            <a:r>
              <a:rPr lang="ru-RU" sz="1400" dirty="0">
                <a:latin typeface="Times New Roman" pitchFamily="18" charset="0"/>
                <a:cs typeface="Times New Roman" pitchFamily="18" charset="0"/>
              </a:rPr>
              <a:t>, отец ушёл на фронт, призвали его в декабре 1941г., а в начале января 1942 г. он погиб под г. Волоколамском (под Москвой). Пришла похоронка, как плакала мать, брат и сестра, я смотрела на них и тоже </a:t>
            </a:r>
            <a:r>
              <a:rPr lang="ru-RU" sz="1400" dirty="0" smtClean="0">
                <a:latin typeface="Times New Roman" pitchFamily="18" charset="0"/>
                <a:cs typeface="Times New Roman" pitchFamily="18" charset="0"/>
              </a:rPr>
              <a:t>заплакала.</a:t>
            </a:r>
            <a:endParaRPr lang="ru-RU" sz="1400" dirty="0">
              <a:latin typeface="Times New Roman" pitchFamily="18" charset="0"/>
              <a:cs typeface="Times New Roman" pitchFamily="18" charset="0"/>
            </a:endParaRPr>
          </a:p>
          <a:p>
            <a:pPr marL="0" indent="0" algn="just">
              <a:buNone/>
            </a:pPr>
            <a:r>
              <a:rPr lang="ru-RU" sz="1400" dirty="0">
                <a:latin typeface="Times New Roman" pitchFamily="18" charset="0"/>
                <a:cs typeface="Times New Roman" pitchFamily="18" charset="0"/>
              </a:rPr>
              <a:t>      Мы – дети  войны. Этим всё сказано: холод. Голод, нет одежды и обуви. Помню, крыши изб. Сараев были покрыты соломой. А зимой эту солому с крыши спускали и кормили скотину. У нас видимо коровы не было. Мать этой соломой топила печь. Солома вспыхнет на секунду, дом чуть освещается и всё. Было ли тепло от горстки соломы? Мы постоянно мёрзли. Я лежала на печи, там немного теплее. Часто болела. Когда мать уходила на поле. Мне поручала лучинки настрогать от берёзового полена. Если полено было без сучков, лучинка тоненькая получалась, ночью ярко горела, если лучинка толстая. Горела и много копоти выделяла. Мама, сестра и брат (подростки) целыми днями были на работе, а мы дети до ночи ждали их прихода. Голодали сильно. Летом легче было: мать варила из листьев свеклы из крапивы хоть какую-то похлёбку. Как выжили в те годы? Сейчас это вспоминать очень страшно. </a:t>
            </a:r>
          </a:p>
          <a:p>
            <a:pPr marL="0" indent="0" algn="just">
              <a:buNone/>
            </a:pPr>
            <a:r>
              <a:rPr lang="ru-RU" sz="1400" dirty="0">
                <a:latin typeface="Times New Roman" pitchFamily="18" charset="0"/>
                <a:cs typeface="Times New Roman" pitchFamily="18" charset="0"/>
              </a:rPr>
              <a:t>    В школу №1 я пошла в 9 лет. Не было одежды, обуви. Вот в 1 классе я надела настоящую шубу и валенки, мне выделили как инвалиду детства и семье погибшего военнослужащего. Эти страдания не описать и больно вспоминать. </a:t>
            </a:r>
          </a:p>
          <a:p>
            <a:pPr marL="0" indent="0" algn="just">
              <a:buNone/>
            </a:pPr>
            <a:r>
              <a:rPr lang="ru-RU" sz="1400" dirty="0">
                <a:latin typeface="Times New Roman" pitchFamily="18" charset="0"/>
                <a:cs typeface="Times New Roman" pitchFamily="18" charset="0"/>
              </a:rPr>
              <a:t>    Нам посчастливилось выжить. Выучиться, получить высшее образование. Я рада, что выбрала профессию учителя, долгие годы работала, была верна своей профессии.</a:t>
            </a:r>
          </a:p>
        </p:txBody>
      </p:sp>
      <p:pic>
        <p:nvPicPr>
          <p:cNvPr id="8194" name="Picture 2" descr="C:\Users\школа\Desktop\Презентации к 9МАЯ\Хакимова Л\1 001.jpg"/>
          <p:cNvPicPr>
            <a:picLocks noGrp="1" noChangeAspect="1" noChangeArrowheads="1"/>
          </p:cNvPicPr>
          <p:nvPr>
            <p:ph sz="half" idx="1"/>
          </p:nvPr>
        </p:nvPicPr>
        <p:blipFill rotWithShape="1">
          <a:blip r:embed="rId6" cstate="email">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194473" y="1268761"/>
            <a:ext cx="3073773" cy="395881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757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863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16042" y="531806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9" name="Заголовок 8"/>
          <p:cNvSpPr>
            <a:spLocks noGrp="1"/>
          </p:cNvSpPr>
          <p:nvPr>
            <p:ph type="title"/>
          </p:nvPr>
        </p:nvSpPr>
        <p:spPr>
          <a:xfrm>
            <a:off x="2692097" y="5318064"/>
            <a:ext cx="6412753" cy="675648"/>
          </a:xfrm>
        </p:spPr>
        <p:txBody>
          <a:bodyPr>
            <a:normAutofit/>
          </a:bodyPr>
          <a:lstStyle/>
          <a:p>
            <a:pPr algn="ctr"/>
            <a:r>
              <a:rPr lang="ru-RU" sz="3600" dirty="0">
                <a:solidFill>
                  <a:srgbClr val="004F8A"/>
                </a:solidFill>
                <a:latin typeface="Times New Roman" pitchFamily="18" charset="0"/>
                <a:cs typeface="Times New Roman" pitchFamily="18" charset="0"/>
              </a:rPr>
              <a:t>Во время экзамена.</a:t>
            </a:r>
          </a:p>
        </p:txBody>
      </p:sp>
      <p:pic>
        <p:nvPicPr>
          <p:cNvPr id="9218" name="Picture 2" descr="C:\Users\школа\Desktop\Презентации к 9МАЯ\Хакимова Л\2 001.jpg"/>
          <p:cNvPicPr>
            <a:picLocks noGrp="1" noChangeAspect="1" noChangeArrowheads="1"/>
          </p:cNvPicPr>
          <p:nvPr>
            <p:ph type="pic" idx="1"/>
          </p:nvPr>
        </p:nvPicPr>
        <p:blipFill>
          <a:blip r:embed="rId5" cstate="email">
            <a:extLst>
              <a:ext uri="{28A0092B-C50C-407E-A947-70E740481C1C}">
                <a14:useLocalDpi xmlns:a14="http://schemas.microsoft.com/office/drawing/2010/main"/>
              </a:ext>
            </a:extLst>
          </a:blip>
          <a:srcRect/>
          <a:stretch>
            <a:fillRect/>
          </a:stretch>
        </p:blipFill>
        <p:spPr bwMode="auto">
          <a:xfrm>
            <a:off x="1183765" y="769442"/>
            <a:ext cx="7274033" cy="411480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592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2800" dirty="0">
                <a:solidFill>
                  <a:srgbClr val="FF0000"/>
                </a:solidFill>
              </a:rPr>
              <a:t>          </a:t>
            </a:r>
          </a:p>
        </p:txBody>
      </p:sp>
      <p:sp>
        <p:nvSpPr>
          <p:cNvPr id="5" name="Объект 4"/>
          <p:cNvSpPr>
            <a:spLocks noGrp="1"/>
          </p:cNvSpPr>
          <p:nvPr>
            <p:ph idx="1"/>
          </p:nvPr>
        </p:nvSpPr>
        <p:spPr>
          <a:xfrm>
            <a:off x="3236809" y="1268762"/>
            <a:ext cx="6342500" cy="5232245"/>
          </a:xfrm>
        </p:spPr>
        <p:txBody>
          <a:bodyPr>
            <a:noAutofit/>
          </a:bodyPr>
          <a:lstStyle/>
          <a:p>
            <a:pPr marL="0" indent="0" algn="just">
              <a:buNone/>
            </a:pPr>
            <a:r>
              <a:rPr lang="ru-RU" sz="2000" dirty="0">
                <a:latin typeface="Times New Roman" pitchFamily="18" charset="0"/>
                <a:cs typeface="Times New Roman" pitchFamily="18" charset="0"/>
              </a:rPr>
              <a:t>   </a:t>
            </a:r>
            <a:endParaRPr lang="ru-RU" sz="2000" dirty="0"/>
          </a:p>
        </p:txBody>
      </p:sp>
      <p:pic>
        <p:nvPicPr>
          <p:cNvPr id="3075" name="Picture 3" descr="C:\Users\школа\Desktop\Презентации к 9МАЯ\Коррекционной школе!\Майленов г.з..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5678655" y="2516128"/>
            <a:ext cx="1794199" cy="196879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pic>
        <p:nvPicPr>
          <p:cNvPr id="102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9911" y="3573018"/>
            <a:ext cx="4217046" cy="291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18542" y="218921"/>
            <a:ext cx="3080308" cy="278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G:\Тыловики и дети войны-для Фаукнур М\виньетки\4.png"/>
          <p:cNvPicPr>
            <a:picLocks noChangeAspect="1" noChangeArrowheads="1"/>
          </p:cNvPicPr>
          <p:nvPr/>
        </p:nvPicPr>
        <p:blipFill>
          <a:blip r:embed="rId8"/>
          <a:srcRect/>
          <a:stretch>
            <a:fillRect/>
          </a:stretch>
        </p:blipFill>
        <p:spPr bwMode="auto">
          <a:xfrm>
            <a:off x="3346873" y="1"/>
            <a:ext cx="6552241" cy="6048222"/>
          </a:xfrm>
          <a:prstGeom prst="rect">
            <a:avLst/>
          </a:prstGeom>
          <a:noFill/>
        </p:spPr>
      </p:pic>
    </p:spTree>
    <p:extLst>
      <p:ext uri="{BB962C8B-B14F-4D97-AF65-F5344CB8AC3E}">
        <p14:creationId xmlns:p14="http://schemas.microsoft.com/office/powerpoint/2010/main" val="28867782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844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863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tt-RU" dirty="0"/>
              <a:t> Гараева Фл</a:t>
            </a:r>
            <a:r>
              <a:rPr lang="ru-RU" dirty="0"/>
              <a:t>ё</a:t>
            </a:r>
            <a:r>
              <a:rPr lang="tt-RU" dirty="0"/>
              <a:t>ра Таки кызы  Тымытык районы Чалпы авылында 1942 елның 7 февралендә  туган. Әти- әниләр Мәскәүдә яшәгән. Сугыш башлангач, әти сугышка киткән. Әни минем белән йөкле килеш эвакуациаләнеп Тымытык районы Чалпы авылына кайткач, дөньяга мин аваз салганмын. 1943 елның сентябрендә әтинең сугыш кырында үлүе турында хәбәре килә. Әни 1947елда, мине дә үзе белән алып, Мәскәүгә акча эшләргә китә, ләкин миңа климат ярамыйча, 1 класска укырга, 1949 елда, Чалпыга кайтаралар. Башлангыч класста укыгында, садикта төйгән бәрәңге пешерәлер иде дә, сугышта әтиләре үлгән укучылар, озын тәнәфестә барып ашый идек. Югары классларда укыганда, ат җигеп колхоз эшендә эшләдек, басудан салам, комбайннан ашлык ташыдык.                                                                                                                                                          </a:t>
            </a:r>
            <a:endParaRPr lang="ru-RU" dirty="0"/>
          </a:p>
          <a:p>
            <a:r>
              <a:rPr lang="tt-RU" dirty="0"/>
              <a:t>    Гаиләдә үги әти белән яшәдем, яхшы кеше булды ачка интекмәдек. Урта мәктәпне тәмамлап, Азнакайда төзүчеләр училищесына укырга кердем.Укуны бетереп бер ел Казанда химзавод төзүдә эшләдем. Аннан кайтып Карамалы авылында клуб мөдире булып эшләдем.                                                    Хыялым укытучы булу иде. </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350490" y="5157194"/>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6" name="Заголовок 5"/>
          <p:cNvSpPr>
            <a:spLocks noGrp="1"/>
          </p:cNvSpPr>
          <p:nvPr>
            <p:ph type="title"/>
          </p:nvPr>
        </p:nvSpPr>
        <p:spPr/>
        <p:txBody>
          <a:bodyPr>
            <a:normAutofit fontScale="90000"/>
          </a:bodyPr>
          <a:lstStyle/>
          <a:p>
            <a:r>
              <a:rPr lang="ru-RU" b="1" dirty="0" err="1" smtClean="0">
                <a:solidFill>
                  <a:srgbClr val="00CC99"/>
                </a:solidFill>
              </a:rPr>
              <a:t>Гараева</a:t>
            </a:r>
            <a:r>
              <a:rPr lang="ru-RU" b="1" dirty="0" smtClean="0">
                <a:solidFill>
                  <a:srgbClr val="00CC99"/>
                </a:solidFill>
              </a:rPr>
              <a:t> Флера Таки </a:t>
            </a:r>
            <a:r>
              <a:rPr lang="ru-RU" b="1" dirty="0" err="1" smtClean="0">
                <a:solidFill>
                  <a:srgbClr val="00CC99"/>
                </a:solidFill>
              </a:rPr>
              <a:t>кызы</a:t>
            </a:r>
            <a:r>
              <a:rPr lang="ru-RU" b="1" dirty="0">
                <a:solidFill>
                  <a:srgbClr val="00CC99"/>
                </a:solidFill>
              </a:rPr>
              <a:t/>
            </a:r>
            <a:br>
              <a:rPr lang="ru-RU" b="1" dirty="0">
                <a:solidFill>
                  <a:srgbClr val="00CC99"/>
                </a:solidFill>
              </a:rPr>
            </a:br>
            <a:r>
              <a:rPr lang="ru-RU" b="1" dirty="0" smtClean="0">
                <a:solidFill>
                  <a:srgbClr val="00CC99"/>
                </a:solidFill>
              </a:rPr>
              <a:t>1942 </a:t>
            </a:r>
            <a:r>
              <a:rPr lang="ru-RU" b="1" dirty="0" err="1" smtClean="0">
                <a:solidFill>
                  <a:srgbClr val="00CC99"/>
                </a:solidFill>
              </a:rPr>
              <a:t>елның</a:t>
            </a:r>
            <a:r>
              <a:rPr lang="ru-RU" b="1" dirty="0" smtClean="0">
                <a:solidFill>
                  <a:srgbClr val="00CC99"/>
                </a:solidFill>
              </a:rPr>
              <a:t> </a:t>
            </a:r>
            <a:r>
              <a:rPr lang="ru-RU" b="1" dirty="0">
                <a:solidFill>
                  <a:srgbClr val="00CC99"/>
                </a:solidFill>
              </a:rPr>
              <a:t>7 </a:t>
            </a:r>
            <a:r>
              <a:rPr lang="ru-RU" b="1" dirty="0" err="1" smtClean="0">
                <a:solidFill>
                  <a:srgbClr val="00CC99"/>
                </a:solidFill>
              </a:rPr>
              <a:t>февралендә</a:t>
            </a:r>
            <a:r>
              <a:rPr lang="ru-RU" b="1" dirty="0" smtClean="0">
                <a:solidFill>
                  <a:srgbClr val="00CC99"/>
                </a:solidFill>
              </a:rPr>
              <a:t> </a:t>
            </a:r>
            <a:r>
              <a:rPr lang="ru-RU" b="1" dirty="0" err="1" smtClean="0">
                <a:solidFill>
                  <a:srgbClr val="00CC99"/>
                </a:solidFill>
              </a:rPr>
              <a:t>туган</a:t>
            </a:r>
            <a:endParaRPr lang="ru-RU" b="1" dirty="0">
              <a:solidFill>
                <a:srgbClr val="00CC99"/>
              </a:solidFill>
            </a:endParaRPr>
          </a:p>
        </p:txBody>
      </p:sp>
      <p:pic>
        <p:nvPicPr>
          <p:cNvPr id="11" name="Picture 2" descr="C:\Documents and Settings\Admin\Рабочий стол\флера апа\флера.jpg"/>
          <p:cNvPicPr>
            <a:picLocks noGrp="1" noChangeAspect="1" noChangeArrowheads="1"/>
          </p:cNvPicPr>
          <p:nvPr>
            <p:ph sz="half" idx="1"/>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bwMode="auto">
          <a:xfrm>
            <a:off x="428498" y="1538884"/>
            <a:ext cx="2530197" cy="353907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8" name="Объект 7"/>
          <p:cNvSpPr>
            <a:spLocks noGrp="1"/>
          </p:cNvSpPr>
          <p:nvPr>
            <p:ph sz="half" idx="2"/>
          </p:nvPr>
        </p:nvSpPr>
        <p:spPr>
          <a:xfrm>
            <a:off x="3158802" y="1600201"/>
            <a:ext cx="6251899" cy="4525963"/>
          </a:xfrm>
        </p:spPr>
        <p:txBody>
          <a:bodyPr>
            <a:normAutofit fontScale="55000" lnSpcReduction="20000"/>
          </a:bodyPr>
          <a:lstStyle/>
          <a:p>
            <a:pPr marL="0" indent="0" algn="just">
              <a:buNone/>
            </a:pPr>
            <a:r>
              <a:rPr lang="tt-RU" dirty="0" smtClean="0"/>
              <a:t>    </a:t>
            </a:r>
            <a:r>
              <a:rPr lang="tt-RU" dirty="0"/>
              <a:t>Гараева Фл</a:t>
            </a:r>
            <a:r>
              <a:rPr lang="ru-RU" dirty="0"/>
              <a:t>ё</a:t>
            </a:r>
            <a:r>
              <a:rPr lang="tt-RU" dirty="0"/>
              <a:t>ра Таки кызы  Тымытык районы Чалпы авылында 1942 елның 7 февралендә  туган. Әти- әниләр Мәскәүдә яшәгән. Сугыш башлангач, әти сугышка киткән. Әни минем белән йөкле килеш эвакуациаләнеп Тымытык районы Чалпы авылына кайткач, дөньяга мин аваз салганмын. 1943 елның сентябрендә әтинең сугыш кырында үлүе турында хәбәре килә. Әни </a:t>
            </a:r>
            <a:r>
              <a:rPr lang="tt-RU" dirty="0" smtClean="0"/>
              <a:t>1947 елда</a:t>
            </a:r>
            <a:r>
              <a:rPr lang="tt-RU" dirty="0"/>
              <a:t>, мине дә үзе белән алып, Мәскәүгә акча эшләргә китә, ләкин миңа климат ярамыйча, 1 класска укырга, 1949 елда, Чалпыга кайтаралар. Башлангыч класста укыгында, садикта төйгән бәрәңге пешерәлер иде дә, сугышта әтиләре үлгән укучылар, озын тәнәфестә барып ашый идек. Югары классларда укыганда, ат җигеп колхоз эшендә эшләдек, басудан салам, комбайннан ашлык ташыдык.                                                                                                                                                          </a:t>
            </a:r>
            <a:endParaRPr lang="ru-RU" dirty="0"/>
          </a:p>
          <a:p>
            <a:pPr marL="0" indent="0" algn="just">
              <a:buNone/>
            </a:pPr>
            <a:r>
              <a:rPr lang="tt-RU" dirty="0" smtClean="0"/>
              <a:t>   </a:t>
            </a:r>
            <a:r>
              <a:rPr lang="tt-RU" dirty="0"/>
              <a:t>Гаиләдә үги әти белән яшәдем, яхшы кеше булды ачка интекмәдек. Урта мәктәпне тәмамлап, Азнакайда төзүчеләр училищесына укырга кердем</a:t>
            </a:r>
            <a:r>
              <a:rPr lang="tt-RU" dirty="0" smtClean="0"/>
              <a:t>. Укуны </a:t>
            </a:r>
            <a:r>
              <a:rPr lang="tt-RU" dirty="0"/>
              <a:t>бетереп бер ел Казанда химзавод төзүдә эшләдем. Аннан кайтып Карамалы авылында клуб мөдире булып эшләдем.                                                 </a:t>
            </a:r>
            <a:endParaRPr lang="tt-RU" dirty="0" smtClean="0"/>
          </a:p>
          <a:p>
            <a:pPr marL="0" indent="0">
              <a:buNone/>
            </a:pPr>
            <a:r>
              <a:rPr lang="tt-RU" dirty="0" smtClean="0"/>
              <a:t>Хыялым </a:t>
            </a:r>
            <a:r>
              <a:rPr lang="tt-RU" dirty="0"/>
              <a:t>укытучы булу иде. </a:t>
            </a:r>
            <a:endParaRPr lang="ru-RU" dirty="0"/>
          </a:p>
        </p:txBody>
      </p:sp>
      <p:pic>
        <p:nvPicPr>
          <p:cNvPr id="15" name="Picture 2" descr="C:\Documents and Settings\Admin\Рабочий стол\флера апа\фле1.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611963" y="4679844"/>
            <a:ext cx="1460921" cy="1864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 name="Picture 3" descr="C:\Documents and Settings\Admin\Рабочий стол\флера апа\сар.jpg"/>
          <p:cNvPicPr>
            <a:picLocks noChangeAspect="1" noChangeArrowheads="1"/>
          </p:cNvPicPr>
          <p:nvPr/>
        </p:nvPicPr>
        <p:blipFill rotWithShape="1">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rcRect/>
          <a:stretch/>
        </p:blipFill>
        <p:spPr bwMode="auto">
          <a:xfrm>
            <a:off x="4428861" y="5077955"/>
            <a:ext cx="2341442" cy="15578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908526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a:t>
            </a:r>
            <a:r>
              <a:rPr lang="tt-RU" dirty="0"/>
              <a:t> 1962 елда Бөгелмә педагоглар курсына укырга кердем. Теләгем тормышка ашты, направление белән Октябрь районы Кәкре-Атау авылына рус теле укытырга жибәрделәр. Педагогик яктан иң чыныккан урын шушы мәктәп булды. 1965 елда Уразайда, 1966 елда Сухояш мәктәпләрендә рус теле укыттым. Шул елларда тормышка чыктым. 1967 елның 15 августыннан Азнакай ярдәмче мәктәбендә башлангыч сыйныф укытучысы булып хезмәт юлымны дәвам иттем. Сыйныфта укучылар саны күп иде, </a:t>
            </a:r>
            <a:r>
              <a:rPr lang="tt-RU" dirty="0" smtClean="0"/>
              <a:t>күргәзмә </a:t>
            </a:r>
            <a:r>
              <a:rPr lang="tt-RU" dirty="0"/>
              <a:t>материалларны төне буе ясарга туры килде.  Табигать тарафыннан кимсетелгән, акыл ягыннан һәм физик яктан кимчелекләре булган балалар белән эш күпме түземлелек, сабырлык сорый. Тырыш хезмәтемне “Укытучы- методист” исеме һәм “Хезмәт ветераны” медале белән билгеләделәр. Тормыш иптәшем яшьли бакыйга күчте, бер кыз, бер ул тәрбияләп үстердем. Аларның үз гаиләләре. Мин балаларым, оныкларым булуына сөенеп, аларның хөрмәтен тоеп яшим.</a:t>
            </a:r>
            <a:r>
              <a:rPr lang="en-US" dirty="0" smtClean="0"/>
              <a:t>/flash/templates/graduate_album/album2/852_small.jpg</a:t>
            </a:r>
            <a:endParaRPr lang="ru-RU" dirty="0"/>
          </a:p>
        </p:txBody>
      </p:sp>
      <p:pic>
        <p:nvPicPr>
          <p:cNvPr id="13" name="Picture 2" descr="http://forumsmile.ru/u/5/2/8/528e4f55578d182ee6e800cbabdc7046.png"/>
          <p:cNvPicPr>
            <a:picLocks noChangeAspect="1" noChangeArrowheads="1"/>
          </p:cNvPicPr>
          <p:nvPr/>
        </p:nvPicPr>
        <p:blipFill>
          <a:blip r:embed="rId2"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9077115" y="289217"/>
            <a:ext cx="1094248" cy="741764"/>
          </a:xfrm>
          <a:prstGeom prst="rect">
            <a:avLst/>
          </a:prstGeom>
          <a:noFill/>
        </p:spPr>
      </p:pic>
      <p:pic>
        <p:nvPicPr>
          <p:cNvPr id="14" name="Picture 2" descr="http://forumsmile.ru/u/5/2/8/528e4f55578d182ee6e800cbabdc7046.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pic>
        <p:nvPicPr>
          <p:cNvPr id="11" name="Picture 2" descr="C:\Documents and Settings\Admin\Рабочий стол\флера апа\фле3.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506507" y="805640"/>
            <a:ext cx="3161400" cy="16701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2" descr="C:\Documents and Settings\Admin\Рабочий стол\флера апа\апа.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a:xfrm>
            <a:off x="584516" y="2996954"/>
            <a:ext cx="2802367" cy="1850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 name="Picture 2" descr="C:\Documents and Settings\Admin\Рабочий стол\флера апа\флеГр.jpg"/>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a:stretch/>
        </p:blipFill>
        <p:spPr>
          <a:xfrm rot="20516799">
            <a:off x="4367172" y="4788577"/>
            <a:ext cx="1566395" cy="18516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3" name="Picture 2" descr="C:\Documents and Settings\Admin\Рабочий стол\флера апа\флеГ.jpg"/>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rot="435066">
            <a:off x="7215251" y="4557324"/>
            <a:ext cx="1641428" cy="21470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Объект 19"/>
          <p:cNvSpPr>
            <a:spLocks noGrp="1"/>
          </p:cNvSpPr>
          <p:nvPr>
            <p:ph idx="1"/>
          </p:nvPr>
        </p:nvSpPr>
        <p:spPr>
          <a:xfrm>
            <a:off x="3800872" y="273051"/>
            <a:ext cx="5609829" cy="4884142"/>
          </a:xfrm>
        </p:spPr>
        <p:txBody>
          <a:bodyPr>
            <a:normAutofit lnSpcReduction="10000"/>
          </a:bodyPr>
          <a:lstStyle/>
          <a:p>
            <a:pPr marL="0" indent="0" algn="just">
              <a:buNone/>
            </a:pPr>
            <a:r>
              <a:rPr lang="tt-RU" dirty="0" smtClean="0"/>
              <a:t>   </a:t>
            </a:r>
          </a:p>
          <a:p>
            <a:pPr marL="0" indent="0" algn="just">
              <a:buNone/>
            </a:pPr>
            <a:r>
              <a:rPr lang="tt-RU" sz="1700" dirty="0">
                <a:latin typeface="Times New Roman" pitchFamily="18" charset="0"/>
                <a:cs typeface="Times New Roman" pitchFamily="18" charset="0"/>
              </a:rPr>
              <a:t>    1962 елда Бөгелмә педагоглар курсына укырга кердем. Теләгем тормышка ашты, направление белән Октябрь районы Кәкре-Атау авылына рус теле укытырга жибәрделәр. Педагогик яктан иң чыныккан урын шушы мәктәп булды. 1965 елда Уразайда, 1966 елда Сухояш мәктәпләрендә рус теле укыттым. Шул елларда тормышка чыктым. 1967 елның 15 августыннан Азнакай ярдәмче мәктәбендә башлангыч сыйныф укытучысы булып хезмәт юлымны дәвам иттем. Сыйныфта укучылар саны күп иде, күргәзмә материалларны төне буе ясарга туры килде.  Табигать тарафыннан кимсетелгән, акыл ягыннан һәм физик яктан кимчелекләре булган балалар белән эш күпме түземлелек, сабырлык сорый. Тырыш хезмәтемне “Укытучы- методист” исеме һәм “Хезмәт ветераны” медале белән билгеләделәр. Тормыш иптәшем яшьли бакыйга күчте, бер кыз, бер ул тәрбияләп үстердем. Аларның үз гаиләләре. Мин балаларым, оныкларым булуына сөенеп, аларның хөрмәтен тоеп яшим.</a:t>
            </a:r>
            <a:endParaRPr lang="ru-RU" sz="1700" dirty="0">
              <a:latin typeface="Times New Roman" pitchFamily="18" charset="0"/>
              <a:cs typeface="Times New Roman" pitchFamily="18" charset="0"/>
            </a:endParaRPr>
          </a:p>
        </p:txBody>
      </p:sp>
      <p:pic>
        <p:nvPicPr>
          <p:cNvPr id="24" name="Picture 2" descr="http://forumsmile.ru/u/2/f/d/2fd432955c982f0b9b333d8123e9b07f.jpg"/>
          <p:cNvPicPr>
            <a:picLocks noChangeAspect="1" noChangeArrowheads="1"/>
          </p:cNvPicPr>
          <p:nvPr/>
        </p:nvPicPr>
        <p:blipFill>
          <a:blip r:embed="rId11"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488007" y="5158577"/>
            <a:ext cx="2534731" cy="1351297"/>
          </a:xfrm>
          <a:prstGeom prst="rect">
            <a:avLst/>
          </a:prstGeom>
          <a:noFill/>
        </p:spPr>
      </p:pic>
    </p:spTree>
    <p:extLst>
      <p:ext uri="{BB962C8B-B14F-4D97-AF65-F5344CB8AC3E}">
        <p14:creationId xmlns:p14="http://schemas.microsoft.com/office/powerpoint/2010/main" val="38333231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i011.radikal.ru/0805/7e/423f5f74f959.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3334744"/>
      </p:ext>
    </p:extLst>
  </p:cSld>
  <p:clrMapOvr>
    <a:masterClrMapping/>
  </p:clrMapOvr>
  <p:transition>
    <p:dissolv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863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16042" y="531806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8" name="Заголовок 7"/>
          <p:cNvSpPr>
            <a:spLocks noGrp="1"/>
          </p:cNvSpPr>
          <p:nvPr>
            <p:ph type="title"/>
          </p:nvPr>
        </p:nvSpPr>
        <p:spPr/>
        <p:txBody>
          <a:bodyPr>
            <a:noAutofit/>
          </a:bodyPr>
          <a:lstStyle/>
          <a:p>
            <a:r>
              <a:rPr lang="ru-RU" sz="3200" b="1" dirty="0" err="1">
                <a:solidFill>
                  <a:srgbClr val="CC00CC"/>
                </a:solidFill>
              </a:rPr>
              <a:t>Мөхсинова</a:t>
            </a:r>
            <a:r>
              <a:rPr lang="ru-RU" sz="3200" b="1" dirty="0">
                <a:solidFill>
                  <a:srgbClr val="CC00CC"/>
                </a:solidFill>
              </a:rPr>
              <a:t> </a:t>
            </a:r>
            <a:r>
              <a:rPr lang="ru-RU" sz="3200" b="1" dirty="0" err="1">
                <a:solidFill>
                  <a:srgbClr val="CC00CC"/>
                </a:solidFill>
              </a:rPr>
              <a:t>Мөзәянә</a:t>
            </a:r>
            <a:r>
              <a:rPr lang="ru-RU" sz="3200" b="1" dirty="0">
                <a:solidFill>
                  <a:srgbClr val="CC00CC"/>
                </a:solidFill>
              </a:rPr>
              <a:t> </a:t>
            </a:r>
            <a:r>
              <a:rPr lang="ru-RU" sz="3200" b="1" dirty="0" err="1">
                <a:solidFill>
                  <a:srgbClr val="CC00CC"/>
                </a:solidFill>
              </a:rPr>
              <a:t>Садртдин</a:t>
            </a:r>
            <a:r>
              <a:rPr lang="ru-RU" sz="3200" b="1" dirty="0">
                <a:solidFill>
                  <a:srgbClr val="CC00CC"/>
                </a:solidFill>
              </a:rPr>
              <a:t> </a:t>
            </a:r>
            <a:r>
              <a:rPr lang="ru-RU" sz="3200" b="1" dirty="0" err="1">
                <a:solidFill>
                  <a:srgbClr val="CC00CC"/>
                </a:solidFill>
              </a:rPr>
              <a:t>кызы</a:t>
            </a:r>
            <a:r>
              <a:rPr lang="ru-RU" sz="3200" b="1" dirty="0">
                <a:solidFill>
                  <a:srgbClr val="CC00CC"/>
                </a:solidFill>
              </a:rPr>
              <a:t/>
            </a:r>
            <a:br>
              <a:rPr lang="ru-RU" sz="3200" b="1" dirty="0">
                <a:solidFill>
                  <a:srgbClr val="CC00CC"/>
                </a:solidFill>
              </a:rPr>
            </a:br>
            <a:r>
              <a:rPr lang="ru-RU" sz="3200" b="1" dirty="0">
                <a:solidFill>
                  <a:srgbClr val="CC00CC"/>
                </a:solidFill>
              </a:rPr>
              <a:t>1942 е</a:t>
            </a:r>
            <a:r>
              <a:rPr lang="tt-RU" sz="3200" b="1" dirty="0">
                <a:solidFill>
                  <a:srgbClr val="CC00CC"/>
                </a:solidFill>
              </a:rPr>
              <a:t>лның 21 августында туган</a:t>
            </a:r>
            <a:endParaRPr lang="ru-RU" sz="3200" b="1" dirty="0">
              <a:solidFill>
                <a:srgbClr val="CC00CC"/>
              </a:solidFill>
            </a:endParaRPr>
          </a:p>
        </p:txBody>
      </p:sp>
      <p:sp>
        <p:nvSpPr>
          <p:cNvPr id="10" name="Объект 9"/>
          <p:cNvSpPr>
            <a:spLocks noGrp="1"/>
          </p:cNvSpPr>
          <p:nvPr>
            <p:ph sz="half" idx="2"/>
          </p:nvPr>
        </p:nvSpPr>
        <p:spPr>
          <a:xfrm>
            <a:off x="4088904" y="1484785"/>
            <a:ext cx="5321796" cy="4641380"/>
          </a:xfrm>
        </p:spPr>
        <p:txBody>
          <a:bodyPr>
            <a:noAutofit/>
          </a:bodyPr>
          <a:lstStyle/>
          <a:p>
            <a:pPr marL="0" indent="0" algn="just">
              <a:buNone/>
            </a:pPr>
            <a:r>
              <a:rPr lang="ru-RU" sz="1200" dirty="0">
                <a:latin typeface="Times New Roman" pitchFamily="18" charset="0"/>
                <a:cs typeface="Times New Roman" pitchFamily="18" charset="0"/>
              </a:rPr>
              <a:t>     Мин </a:t>
            </a:r>
            <a:r>
              <a:rPr lang="ru-RU" sz="1200" dirty="0" err="1">
                <a:latin typeface="Times New Roman" pitchFamily="18" charset="0"/>
                <a:cs typeface="Times New Roman" pitchFamily="18" charset="0"/>
              </a:rPr>
              <a:t>сигезенче</a:t>
            </a:r>
            <a:r>
              <a:rPr lang="ru-RU" sz="1200" dirty="0">
                <a:latin typeface="Times New Roman" pitchFamily="18" charset="0"/>
                <a:cs typeface="Times New Roman" pitchFamily="18" charset="0"/>
              </a:rPr>
              <a:t> бала </a:t>
            </a:r>
            <a:r>
              <a:rPr lang="ru-RU" sz="1200" dirty="0" err="1">
                <a:latin typeface="Times New Roman" pitchFamily="18" charset="0"/>
                <a:cs typeface="Times New Roman" pitchFamily="18" charset="0"/>
              </a:rPr>
              <a:t>булып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туганмын</a:t>
            </a:r>
            <a:r>
              <a:rPr lang="ru-RU" sz="1200" dirty="0">
                <a:latin typeface="Times New Roman" pitchFamily="18" charset="0"/>
                <a:cs typeface="Times New Roman" pitchFamily="18" charset="0"/>
              </a:rPr>
              <a:t>. 1943 </a:t>
            </a:r>
            <a:r>
              <a:rPr lang="ru-RU" sz="1200" dirty="0" err="1">
                <a:latin typeface="Times New Roman" pitchFamily="18" charset="0"/>
                <a:cs typeface="Times New Roman" pitchFamily="18" charset="0"/>
              </a:rPr>
              <a:t>елда</a:t>
            </a:r>
            <a:r>
              <a:rPr lang="ru-RU" sz="1200" dirty="0">
                <a:latin typeface="Times New Roman" pitchFamily="18" charset="0"/>
                <a:cs typeface="Times New Roman" pitchFamily="18" charset="0"/>
              </a:rPr>
              <a:t> </a:t>
            </a:r>
            <a:r>
              <a:rPr lang="tt-RU" sz="1200" dirty="0">
                <a:latin typeface="Times New Roman" pitchFamily="18" charset="0"/>
                <a:cs typeface="Times New Roman" pitchFamily="18" charset="0"/>
              </a:rPr>
              <a:t>әти сугыштан каты авырып кайтып үлгәннән соң без 6 бала әни тәрбиясендә генә калдык</a:t>
            </a:r>
            <a:r>
              <a:rPr lang="tt-RU" sz="1200" dirty="0" smtClean="0">
                <a:latin typeface="Times New Roman" pitchFamily="18" charset="0"/>
                <a:cs typeface="Times New Roman" pitchFamily="18" charset="0"/>
              </a:rPr>
              <a:t>.“</a:t>
            </a:r>
            <a:r>
              <a:rPr lang="tt-RU" sz="1200" dirty="0">
                <a:latin typeface="Times New Roman" pitchFamily="18" charset="0"/>
                <a:cs typeface="Times New Roman" pitchFamily="18" charset="0"/>
              </a:rPr>
              <a:t>Капка баганасы да ятим калды”, - дип елаган әни ул авыр минутларда.</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Әнинең көчле рухлы, батыр, тырыш, эшчән, сабыр, ушлы, зиһенле, акыллы булуы, безне дөрес тәрбияләп, хуҗалыкны дөрес оештыруы аркасында без исән калдык һәм сау-сәламәт булып үстек.</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Әнинең кайбер сыйфатлары түбәндәге миссалларда күренә.Бик күп кешеләр бозылган, кар астында ятып күгәргән бөртек ашап агуланып үлгәннәр. “Безгә әни аны юып, киптереп, кыздырып бирә иде”,- дип сөйлиләр апалар.</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Әнинең сүзләре бүгенгедәй хәтердә: “Бик хәлең бетсә суга яшел суган турап тоз салып шуны эчәрсең”,- дип эшкә китә иде. (Суган бик күп үстерә идек</a:t>
            </a:r>
            <a:r>
              <a:rPr lang="tt-RU" sz="1200" dirty="0" smtClean="0">
                <a:latin typeface="Times New Roman" pitchFamily="18" charset="0"/>
                <a:cs typeface="Times New Roman" pitchFamily="18" charset="0"/>
              </a:rPr>
              <a:t>).</a:t>
            </a:r>
            <a:r>
              <a:rPr lang="ru-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Әни </a:t>
            </a:r>
            <a:r>
              <a:rPr lang="tt-RU" sz="1200" dirty="0">
                <a:latin typeface="Times New Roman" pitchFamily="18" charset="0"/>
                <a:cs typeface="Times New Roman" pitchFamily="18" charset="0"/>
              </a:rPr>
              <a:t>көне-төне эштә иде. Озаграк кайтмый торса: “Әни дә үлсә”,-  дип елый идек.</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Ул бер эштән дә курыкмый торган олы </a:t>
            </a:r>
            <a:r>
              <a:rPr lang="tt-RU" sz="1200" dirty="0" smtClean="0">
                <a:latin typeface="Times New Roman" pitchFamily="18" charset="0"/>
                <a:cs typeface="Times New Roman" pitchFamily="18" charset="0"/>
              </a:rPr>
              <a:t>йөрәкле </a:t>
            </a:r>
            <a:r>
              <a:rPr lang="tt-RU" sz="1200" dirty="0">
                <a:latin typeface="Times New Roman" pitchFamily="18" charset="0"/>
                <a:cs typeface="Times New Roman" pitchFamily="18" charset="0"/>
              </a:rPr>
              <a:t>зирәк кеше иде, яхшы хәтерле, укымышлы, матур итеп Коръән </a:t>
            </a:r>
            <a:r>
              <a:rPr lang="tt-RU" sz="1200" dirty="0" smtClean="0">
                <a:latin typeface="Times New Roman" pitchFamily="18" charset="0"/>
                <a:cs typeface="Times New Roman" pitchFamily="18" charset="0"/>
              </a:rPr>
              <a:t>укый. Кайда </a:t>
            </a:r>
            <a:r>
              <a:rPr lang="tt-RU" sz="1200" dirty="0">
                <a:latin typeface="Times New Roman" pitchFamily="18" charset="0"/>
                <a:cs typeface="Times New Roman" pitchFamily="18" charset="0"/>
              </a:rPr>
              <a:t>кемгә нинди эш эшләргә кирәк, барысын да булдыра: кисә, каеп тегә, киндер суга, кирәк икән кушкан бер җиргә ат җигеп чыгып китә. Колхоз яшелчә бакчасында узенең осталыгы белән аерылып торды. Чиста, пөхтә һәм бик гадел булган өчен аны иң авыр ачлык елларны аш пешерүче булырга сорыйлар. Җитәр-җитмәс ризыкны дөрес төгәл итеп тавыш чыгармаслык итеп </a:t>
            </a:r>
            <a:r>
              <a:rPr lang="tt-RU" sz="1200" dirty="0" smtClean="0">
                <a:latin typeface="Times New Roman" pitchFamily="18" charset="0"/>
                <a:cs typeface="Times New Roman" pitchFamily="18" charset="0"/>
              </a:rPr>
              <a:t>бүләргә </a:t>
            </a:r>
            <a:r>
              <a:rPr lang="tt-RU" sz="1200" dirty="0">
                <a:latin typeface="Times New Roman" pitchFamily="18" charset="0"/>
                <a:cs typeface="Times New Roman" pitchFamily="18" charset="0"/>
              </a:rPr>
              <a:t>кирәк була. Ул шуннан </a:t>
            </a:r>
            <a:r>
              <a:rPr lang="tt-RU" sz="1200" dirty="0" smtClean="0">
                <a:latin typeface="Times New Roman" pitchFamily="18" charset="0"/>
                <a:cs typeface="Times New Roman" pitchFamily="18" charset="0"/>
              </a:rPr>
              <a:t>үзенә </a:t>
            </a:r>
            <a:r>
              <a:rPr lang="tt-RU" sz="1200" dirty="0">
                <a:latin typeface="Times New Roman" pitchFamily="18" charset="0"/>
                <a:cs typeface="Times New Roman" pitchFamily="18" charset="0"/>
              </a:rPr>
              <a:t>тиешле булган бер телем ипине безгә алып кайта иде дә 6 га булә иде, миңа иң бәләкәе дип </a:t>
            </a:r>
            <a:r>
              <a:rPr lang="tt-RU" sz="1200" dirty="0" smtClean="0">
                <a:latin typeface="Times New Roman" pitchFamily="18" charset="0"/>
                <a:cs typeface="Times New Roman" pitchFamily="18" charset="0"/>
              </a:rPr>
              <a:t>җәлләп </a:t>
            </a:r>
            <a:r>
              <a:rPr lang="tt-RU" sz="1200" dirty="0">
                <a:latin typeface="Times New Roman" pitchFamily="18" charset="0"/>
                <a:cs typeface="Times New Roman" pitchFamily="18" charset="0"/>
              </a:rPr>
              <a:t>ике кавымлык бирә иде. Барлык авырлыкларны җиңеп, түзеп, барыбыз да исән-сау булып тиешле белем-һөнәр алып максатларыбызга ирештек.</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Һәм әниебез теләгәнчә, алтыбыз да исән-сау җыелып, 91 нче яшендә соңгы юлга озаттык. Урыны җәннәттә булсын дип һәр көн дога кылабыз.</a:t>
            </a:r>
            <a:r>
              <a:rPr lang="ru-RU" sz="1200" dirty="0">
                <a:latin typeface="Times New Roman" pitchFamily="18" charset="0"/>
                <a:cs typeface="Times New Roman" pitchFamily="18" charset="0"/>
              </a:rPr>
              <a:t> </a:t>
            </a:r>
          </a:p>
          <a:p>
            <a:pPr marL="0" indent="0" algn="just">
              <a:buNone/>
            </a:pPr>
            <a:endParaRPr lang="ru-RU" sz="1400" dirty="0">
              <a:latin typeface="Times New Roman" pitchFamily="18" charset="0"/>
              <a:cs typeface="Times New Roman" pitchFamily="18" charset="0"/>
            </a:endParaRPr>
          </a:p>
        </p:txBody>
      </p:sp>
      <p:pic>
        <p:nvPicPr>
          <p:cNvPr id="3074" name="Picture 2" descr="C:\Users\школа\Desktop\Презентации к 9МАЯ\Мухсинова МС\Музаяна с 001.jpg"/>
          <p:cNvPicPr>
            <a:picLocks noGrp="1" noChangeAspect="1" noChangeArrowheads="1"/>
          </p:cNvPicPr>
          <p:nvPr>
            <p:ph sz="half" idx="1"/>
          </p:nvPr>
        </p:nvPicPr>
        <p:blipFill>
          <a:blip r:embed="rId5" cstate="email">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974559" y="1628801"/>
            <a:ext cx="2891354" cy="3779180"/>
          </a:xfrm>
          <a:prstGeom prst="round2DiagRect">
            <a:avLst>
              <a:gd name="adj1" fmla="val 16667"/>
              <a:gd name="adj2" fmla="val 14975"/>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4731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863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hlinkClick r:id="rId2"/>
              </a:rPr>
              <a:t>http://ru.viptalisman.com/flash/</a:t>
            </a:r>
            <a:endParaRPr lang="tt-RU" dirty="0" smtClean="0"/>
          </a:p>
          <a:p>
            <a:endParaRPr lang="tt-RU" dirty="0"/>
          </a:p>
          <a:p>
            <a:r>
              <a:rPr lang="tt-RU" dirty="0" smtClean="0"/>
              <a:t> </a:t>
            </a:r>
            <a:r>
              <a:rPr lang="en-US" dirty="0" smtClean="0"/>
              <a:t>templates/</a:t>
            </a:r>
            <a:r>
              <a:rPr lang="en-US" dirty="0" err="1" smtClean="0"/>
              <a:t>graduate_album</a:t>
            </a:r>
            <a:r>
              <a:rPr lang="en-US" dirty="0" smtClean="0"/>
              <a:t>/album2/852_small.jpg</a:t>
            </a:r>
            <a:endParaRPr lang="ru-RU" dirty="0"/>
          </a:p>
        </p:txBody>
      </p:sp>
      <p:pic>
        <p:nvPicPr>
          <p:cNvPr id="12" name="Picture 2" descr="http://forumsmile.ru/u/2/f/d/2fd432955c982f0b9b333d8123e9b07f.jpg"/>
          <p:cNvPicPr>
            <a:picLocks noChangeAspect="1" noChangeArrowheads="1"/>
          </p:cNvPicPr>
          <p:nvPr/>
        </p:nvPicPr>
        <p:blipFill>
          <a:blip r:embed="rId3"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16042" y="531806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8" name="Объект 7"/>
          <p:cNvSpPr>
            <a:spLocks noGrp="1"/>
          </p:cNvSpPr>
          <p:nvPr>
            <p:ph sz="half" idx="2"/>
          </p:nvPr>
        </p:nvSpPr>
        <p:spPr>
          <a:xfrm>
            <a:off x="3584848" y="620688"/>
            <a:ext cx="5994462" cy="5373024"/>
          </a:xfrm>
        </p:spPr>
        <p:txBody>
          <a:bodyPr>
            <a:noAutofit/>
          </a:bodyPr>
          <a:lstStyle/>
          <a:p>
            <a:pPr marL="0" indent="0" algn="just">
              <a:lnSpc>
                <a:spcPct val="150000"/>
              </a:lnSpc>
              <a:buNone/>
            </a:pP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Мухсинова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Музаяна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Садртдиновна</a:t>
            </a:r>
            <a:r>
              <a:rPr lang="ru-RU" sz="1400" dirty="0" smtClean="0">
                <a:latin typeface="Times New Roman" pitchFamily="18" charset="0"/>
                <a:cs typeface="Times New Roman" pitchFamily="18" charset="0"/>
              </a:rPr>
              <a:t> родилась 21 августа 1942 года в  </a:t>
            </a:r>
          </a:p>
          <a:p>
            <a:pPr marL="0" indent="0" algn="just">
              <a:lnSpc>
                <a:spcPct val="150000"/>
              </a:lnSpc>
              <a:buNone/>
            </a:pPr>
            <a:r>
              <a:rPr lang="ru-RU" sz="1400" dirty="0" smtClean="0">
                <a:latin typeface="Times New Roman" pitchFamily="18" charset="0"/>
                <a:cs typeface="Times New Roman" pitchFamily="18" charset="0"/>
              </a:rPr>
              <a:t>с. </a:t>
            </a:r>
            <a:r>
              <a:rPr lang="ru-RU" sz="1400" dirty="0" err="1" smtClean="0">
                <a:latin typeface="Times New Roman" pitchFamily="18" charset="0"/>
                <a:cs typeface="Times New Roman" pitchFamily="18" charset="0"/>
              </a:rPr>
              <a:t>Байряка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Бавлинского</a:t>
            </a:r>
            <a:r>
              <a:rPr lang="ru-RU" sz="1400" dirty="0" smtClean="0">
                <a:latin typeface="Times New Roman" pitchFamily="18" charset="0"/>
                <a:cs typeface="Times New Roman" pitchFamily="18" charset="0"/>
              </a:rPr>
              <a:t> района. По окончании школы  работала пионер-вожатой, через 3 года учителем химии и биологии </a:t>
            </a:r>
            <a:r>
              <a:rPr lang="ru-RU" sz="1400" dirty="0" err="1" smtClean="0">
                <a:latin typeface="Times New Roman" pitchFamily="18" charset="0"/>
                <a:cs typeface="Times New Roman" pitchFamily="18" charset="0"/>
              </a:rPr>
              <a:t>Байрякинской</a:t>
            </a:r>
            <a:r>
              <a:rPr lang="ru-RU" sz="1400" dirty="0" smtClean="0">
                <a:latin typeface="Times New Roman" pitchFamily="18" charset="0"/>
                <a:cs typeface="Times New Roman" pitchFamily="18" charset="0"/>
              </a:rPr>
              <a:t> школы. В 1967 году заканчивает Казанский государственный педагогический институт. С 1968 года работает учительницей </a:t>
            </a:r>
            <a:r>
              <a:rPr lang="ru-RU" sz="1400" dirty="0" err="1" smtClean="0">
                <a:latin typeface="Times New Roman" pitchFamily="18" charset="0"/>
                <a:cs typeface="Times New Roman" pitchFamily="18" charset="0"/>
              </a:rPr>
              <a:t>Азнакаевской</a:t>
            </a:r>
            <a:r>
              <a:rPr lang="ru-RU" sz="1400" dirty="0" smtClean="0">
                <a:latin typeface="Times New Roman" pitchFamily="18" charset="0"/>
                <a:cs typeface="Times New Roman" pitchFamily="18" charset="0"/>
              </a:rPr>
              <a:t> школы –интернат. В 1978 году заканчивает Ленинградский государственный педагогический институт имени Герцена. Многие годы работала секретарем партийной организации. С 1981 года заместитель директора по учебно-воспитательной работе </a:t>
            </a:r>
            <a:r>
              <a:rPr lang="ru-RU" sz="1400" dirty="0" err="1" smtClean="0">
                <a:latin typeface="Times New Roman" pitchFamily="18" charset="0"/>
                <a:cs typeface="Times New Roman" pitchFamily="18" charset="0"/>
              </a:rPr>
              <a:t>Азнакаевской</a:t>
            </a:r>
            <a:r>
              <a:rPr lang="ru-RU" sz="1400" dirty="0" smtClean="0">
                <a:latin typeface="Times New Roman" pitchFamily="18" charset="0"/>
                <a:cs typeface="Times New Roman" pitchFamily="18" charset="0"/>
              </a:rPr>
              <a:t> коррекционной школы. Принимала активное участие в республиканских семинарах- совещаниях заместителей директоров коррекционных учреждений.</a:t>
            </a:r>
          </a:p>
          <a:p>
            <a:pPr marL="0" indent="0" algn="just">
              <a:lnSpc>
                <a:spcPct val="150000"/>
              </a:lnSpc>
              <a:buNone/>
            </a:pP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Одна из первых в Республике создала авторскую программу по обучению татарскому  языку, которая получила диплом </a:t>
            </a:r>
            <a:r>
              <a:rPr lang="en-US" sz="1400" dirty="0" smtClean="0">
                <a:latin typeface="Times New Roman" pitchFamily="18" charset="0"/>
                <a:cs typeface="Times New Roman" pitchFamily="18" charset="0"/>
              </a:rPr>
              <a:t>I</a:t>
            </a:r>
            <a:r>
              <a:rPr lang="ru-RU" sz="1400" dirty="0" smtClean="0">
                <a:latin typeface="Times New Roman" pitchFamily="18" charset="0"/>
                <a:cs typeface="Times New Roman" pitchFamily="18" charset="0"/>
              </a:rPr>
              <a:t> степени. </a:t>
            </a:r>
          </a:p>
          <a:p>
            <a:pPr marL="0" indent="0" algn="just">
              <a:lnSpc>
                <a:spcPct val="150000"/>
              </a:lnSpc>
              <a:buNone/>
            </a:pPr>
            <a:r>
              <a:rPr lang="ru-RU" sz="1400" dirty="0" smtClean="0">
                <a:latin typeface="Times New Roman" pitchFamily="18" charset="0"/>
                <a:cs typeface="Times New Roman" pitchFamily="18" charset="0"/>
              </a:rPr>
              <a:t>     За добросовестный труд</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Музаяна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Садртдиновна</a:t>
            </a:r>
            <a:r>
              <a:rPr lang="ru-RU" sz="1400" dirty="0" smtClean="0">
                <a:latin typeface="Times New Roman" pitchFamily="18" charset="0"/>
                <a:cs typeface="Times New Roman" pitchFamily="18" charset="0"/>
              </a:rPr>
              <a:t> награждена :         </a:t>
            </a:r>
            <a:endParaRPr lang="ru-RU" sz="1400" dirty="0">
              <a:latin typeface="Times New Roman" pitchFamily="18" charset="0"/>
              <a:cs typeface="Times New Roman" pitchFamily="18" charset="0"/>
            </a:endParaRPr>
          </a:p>
          <a:p>
            <a:pPr marL="0" indent="0" algn="just">
              <a:lnSpc>
                <a:spcPct val="150000"/>
              </a:lnSpc>
              <a:buNone/>
            </a:pPr>
            <a:r>
              <a:rPr lang="ru-RU" sz="1400" dirty="0" smtClean="0">
                <a:latin typeface="Times New Roman" pitchFamily="18" charset="0"/>
                <a:cs typeface="Times New Roman" pitchFamily="18" charset="0"/>
              </a:rPr>
              <a:t>     1</a:t>
            </a:r>
            <a:r>
              <a:rPr lang="ru-RU" sz="1400" dirty="0">
                <a:latin typeface="Times New Roman" pitchFamily="18" charset="0"/>
                <a:cs typeface="Times New Roman" pitchFamily="18" charset="0"/>
              </a:rPr>
              <a:t>. Значком «Отличник народного просвещения» , 1991 год.</a:t>
            </a:r>
          </a:p>
          <a:p>
            <a:pPr marL="0" indent="0" algn="just">
              <a:lnSpc>
                <a:spcPct val="150000"/>
              </a:lnSpc>
              <a:buNone/>
            </a:pPr>
            <a:r>
              <a:rPr lang="ru-RU" sz="1400" dirty="0" smtClean="0">
                <a:latin typeface="Times New Roman" pitchFamily="18" charset="0"/>
                <a:cs typeface="Times New Roman" pitchFamily="18" charset="0"/>
              </a:rPr>
              <a:t>     2</a:t>
            </a:r>
            <a:r>
              <a:rPr lang="ru-RU" sz="1400" dirty="0">
                <a:latin typeface="Times New Roman" pitchFamily="18" charset="0"/>
                <a:cs typeface="Times New Roman" pitchFamily="18" charset="0"/>
              </a:rPr>
              <a:t>. Почетной грамотой Министерства </a:t>
            </a:r>
            <a:r>
              <a:rPr lang="tt-RU" sz="1400" dirty="0">
                <a:latin typeface="Times New Roman" pitchFamily="18" charset="0"/>
                <a:cs typeface="Times New Roman" pitchFamily="18" charset="0"/>
              </a:rPr>
              <a:t> </a:t>
            </a:r>
            <a:r>
              <a:rPr lang="ru-RU" sz="1400" dirty="0">
                <a:latin typeface="Times New Roman" pitchFamily="18" charset="0"/>
                <a:cs typeface="Times New Roman" pitchFamily="18" charset="0"/>
              </a:rPr>
              <a:t>Просвещения </a:t>
            </a:r>
            <a:r>
              <a:rPr lang="ru-RU" sz="1400" dirty="0" smtClean="0">
                <a:latin typeface="Times New Roman" pitchFamily="18" charset="0"/>
                <a:cs typeface="Times New Roman" pitchFamily="18" charset="0"/>
              </a:rPr>
              <a:t>РСФСР, 1985 г.</a:t>
            </a:r>
            <a:endParaRPr lang="ru-RU" sz="1400" dirty="0">
              <a:latin typeface="Times New Roman" pitchFamily="18" charset="0"/>
              <a:cs typeface="Times New Roman" pitchFamily="18" charset="0"/>
            </a:endParaRPr>
          </a:p>
          <a:p>
            <a:pPr marL="0" indent="0" algn="just">
              <a:lnSpc>
                <a:spcPct val="150000"/>
              </a:lnSpc>
              <a:buNone/>
            </a:pPr>
            <a:r>
              <a:rPr lang="ru-RU" sz="1400" dirty="0" smtClean="0">
                <a:latin typeface="Times New Roman" pitchFamily="18" charset="0"/>
                <a:cs typeface="Times New Roman" pitchFamily="18" charset="0"/>
              </a:rPr>
              <a:t>     3</a:t>
            </a:r>
            <a:r>
              <a:rPr lang="ru-RU" sz="1400" dirty="0">
                <a:latin typeface="Times New Roman" pitchFamily="18" charset="0"/>
                <a:cs typeface="Times New Roman" pitchFamily="18" charset="0"/>
              </a:rPr>
              <a:t>. Медаль «Ветеран труда</a:t>
            </a:r>
            <a:r>
              <a:rPr lang="ru-RU" sz="1400" dirty="0" smtClean="0">
                <a:latin typeface="Times New Roman" pitchFamily="18" charset="0"/>
                <a:cs typeface="Times New Roman" pitchFamily="18" charset="0"/>
              </a:rPr>
              <a:t>», 1984 г.</a:t>
            </a:r>
            <a:endParaRPr lang="ru-RU" sz="1400" dirty="0">
              <a:latin typeface="Times New Roman" pitchFamily="18" charset="0"/>
              <a:cs typeface="Times New Roman" pitchFamily="18" charset="0"/>
            </a:endParaRPr>
          </a:p>
          <a:p>
            <a:pPr marL="0" indent="0">
              <a:buNone/>
            </a:pPr>
            <a:endParaRPr lang="ru-RU" sz="1600" dirty="0">
              <a:latin typeface="Times New Roman" pitchFamily="18" charset="0"/>
              <a:cs typeface="Times New Roman" pitchFamily="18" charset="0"/>
            </a:endParaRPr>
          </a:p>
        </p:txBody>
      </p:sp>
      <p:pic>
        <p:nvPicPr>
          <p:cNvPr id="4098" name="Picture 2" descr="C:\Users\школа\Desktop\Презентации к 9МАЯ\Мухсинова МС\DSCN0157.JPG"/>
          <p:cNvPicPr>
            <a:picLocks noGrp="1" noChangeAspect="1" noChangeArrowheads="1"/>
          </p:cNvPicPr>
          <p:nvPr>
            <p:ph sz="half" idx="1"/>
          </p:nvPr>
        </p:nvPicPr>
        <p:blipFill>
          <a:blip r:embed="rId6" cstate="email">
            <a:extLst>
              <a:ext uri="{28A0092B-C50C-407E-A947-70E740481C1C}">
                <a14:useLocalDpi xmlns:a14="http://schemas.microsoft.com/office/drawing/2010/main"/>
              </a:ext>
            </a:extLst>
          </a:blip>
          <a:srcRect/>
          <a:stretch>
            <a:fillRect/>
          </a:stretch>
        </p:blipFill>
        <p:spPr bwMode="auto">
          <a:xfrm>
            <a:off x="506506" y="2996952"/>
            <a:ext cx="2975535" cy="20599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6" name="Picture 2" descr="E:\МС 001.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584516" y="620688"/>
            <a:ext cx="2878347" cy="1989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6962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endParaRPr lang="ru-RU"/>
          </a:p>
        </p:txBody>
      </p:sp>
      <p:sp>
        <p:nvSpPr>
          <p:cNvPr id="35843" name="Rectangle 3"/>
          <p:cNvSpPr>
            <a:spLocks noGrp="1" noChangeArrowheads="1"/>
          </p:cNvSpPr>
          <p:nvPr>
            <p:ph type="body" idx="1"/>
          </p:nvPr>
        </p:nvSpPr>
        <p:spPr/>
        <p:txBody>
          <a:bodyPr/>
          <a:lstStyle/>
          <a:p>
            <a:endParaRPr lang="ru-RU"/>
          </a:p>
        </p:txBody>
      </p:sp>
      <p:pic>
        <p:nvPicPr>
          <p:cNvPr id="35845" name="Picture 5" descr="Символичный кусок хлеба, оставленный у вечного огня на Пискаревском кладбище 27 января 2008 года. Фото: Вячеслав Козлов"/>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4226"/>
            <a:ext cx="9906000" cy="680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8344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6057"/>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16042" y="5318065"/>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5" name="Заголовок 4"/>
          <p:cNvSpPr>
            <a:spLocks noGrp="1"/>
          </p:cNvSpPr>
          <p:nvPr>
            <p:ph type="title"/>
          </p:nvPr>
        </p:nvSpPr>
        <p:spPr>
          <a:xfrm>
            <a:off x="495300" y="404664"/>
            <a:ext cx="8915400" cy="1008112"/>
          </a:xfrm>
        </p:spPr>
        <p:txBody>
          <a:bodyPr>
            <a:noAutofit/>
          </a:bodyPr>
          <a:lstStyle/>
          <a:p>
            <a:r>
              <a:rPr lang="ru-RU" sz="3200" b="1" dirty="0" err="1">
                <a:solidFill>
                  <a:srgbClr val="0066FF"/>
                </a:solidFill>
                <a:latin typeface="Times New Roman" pitchFamily="18" charset="0"/>
                <a:cs typeface="Times New Roman" pitchFamily="18" charset="0"/>
              </a:rPr>
              <a:t>Хәйруллина</a:t>
            </a:r>
            <a:r>
              <a:rPr lang="ru-RU" sz="3200" b="1" dirty="0">
                <a:solidFill>
                  <a:srgbClr val="0066FF"/>
                </a:solidFill>
                <a:latin typeface="Times New Roman" pitchFamily="18" charset="0"/>
                <a:cs typeface="Times New Roman" pitchFamily="18" charset="0"/>
              </a:rPr>
              <a:t> Роза </a:t>
            </a:r>
            <a:r>
              <a:rPr lang="ru-RU" sz="3200" b="1" dirty="0" err="1">
                <a:solidFill>
                  <a:srgbClr val="0066FF"/>
                </a:solidFill>
                <a:latin typeface="Times New Roman" pitchFamily="18" charset="0"/>
                <a:cs typeface="Times New Roman" pitchFamily="18" charset="0"/>
              </a:rPr>
              <a:t>Нури</a:t>
            </a:r>
            <a:r>
              <a:rPr lang="ru-RU" sz="3200" b="1" dirty="0">
                <a:solidFill>
                  <a:srgbClr val="0066FF"/>
                </a:solidFill>
                <a:latin typeface="Times New Roman" pitchFamily="18" charset="0"/>
                <a:cs typeface="Times New Roman" pitchFamily="18" charset="0"/>
              </a:rPr>
              <a:t> </a:t>
            </a:r>
            <a:r>
              <a:rPr lang="ru-RU" sz="3200" b="1" dirty="0" err="1">
                <a:solidFill>
                  <a:srgbClr val="0066FF"/>
                </a:solidFill>
                <a:latin typeface="Times New Roman" pitchFamily="18" charset="0"/>
                <a:cs typeface="Times New Roman" pitchFamily="18" charset="0"/>
              </a:rPr>
              <a:t>кызы</a:t>
            </a:r>
            <a:r>
              <a:rPr lang="ru-RU" sz="3200" b="1" dirty="0">
                <a:solidFill>
                  <a:srgbClr val="0066FF"/>
                </a:solidFill>
                <a:latin typeface="Times New Roman" pitchFamily="18" charset="0"/>
                <a:cs typeface="Times New Roman" pitchFamily="18" charset="0"/>
              </a:rPr>
              <a:t/>
            </a:r>
            <a:br>
              <a:rPr lang="ru-RU" sz="3200" b="1" dirty="0">
                <a:solidFill>
                  <a:srgbClr val="0066FF"/>
                </a:solidFill>
                <a:latin typeface="Times New Roman" pitchFamily="18" charset="0"/>
                <a:cs typeface="Times New Roman" pitchFamily="18" charset="0"/>
              </a:rPr>
            </a:br>
            <a:r>
              <a:rPr lang="tt-RU" sz="3200" b="1" dirty="0">
                <a:solidFill>
                  <a:srgbClr val="0066FF"/>
                </a:solidFill>
                <a:latin typeface="Times New Roman" pitchFamily="18" charset="0"/>
                <a:cs typeface="Times New Roman" pitchFamily="18" charset="0"/>
              </a:rPr>
              <a:t>1944 елның 12 февралендә туган</a:t>
            </a:r>
            <a:endParaRPr lang="ru-RU" sz="3200" b="1" dirty="0">
              <a:solidFill>
                <a:srgbClr val="0066FF"/>
              </a:solidFill>
              <a:latin typeface="Times New Roman" pitchFamily="18" charset="0"/>
              <a:cs typeface="Times New Roman" pitchFamily="18" charset="0"/>
            </a:endParaRPr>
          </a:p>
        </p:txBody>
      </p:sp>
      <p:sp>
        <p:nvSpPr>
          <p:cNvPr id="7" name="Объект 6"/>
          <p:cNvSpPr>
            <a:spLocks noGrp="1"/>
          </p:cNvSpPr>
          <p:nvPr>
            <p:ph sz="half" idx="2"/>
          </p:nvPr>
        </p:nvSpPr>
        <p:spPr>
          <a:xfrm>
            <a:off x="3704861" y="1484786"/>
            <a:ext cx="5874448" cy="3833279"/>
          </a:xfrm>
        </p:spPr>
        <p:txBody>
          <a:bodyPr>
            <a:noAutofit/>
          </a:bodyPr>
          <a:lstStyle/>
          <a:p>
            <a:pPr marL="0" indent="0" algn="just">
              <a:buNone/>
            </a:pPr>
            <a:r>
              <a:rPr lang="tt-RU" sz="1200" dirty="0">
                <a:latin typeface="Times New Roman" pitchFamily="18" charset="0"/>
                <a:cs typeface="Times New Roman" pitchFamily="18" charset="0"/>
              </a:rPr>
              <a:t>   Нурулла Әһелтдин улы 1943 елда яраланып сугыштан кайта һәм 1944 елның 12 февралендә Хәйруллина Роза  Нури кызы дөньяга килә. Роза  апага 3 ай булганда, язгы матур көннәрнең берсендә әтиләре терелеп кире сугышка китә. Әнисе Маһинур Миңлегариф кызы көне буе колхоз эшендә, ә бәләкәй Розаны апасы һәм абыйсы караган. Үзләренә уйнаганда комачауламасын, авып китмәсен өчен бәләкәй чокыр казып сеңелләрен шунда утыртып куя торган булганнар. Бабайлар алар яныннан үтеп киткәндә: “Ичмасам, бу баланың чебеннәрен булса да куыгыз инде ”,- дигәннәр.</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Әтиләре Нурулла Әһелтдин  улы снаряд кыйпылчыгына эләгеп тагын яралана. Сул аяк һәм уң кул чәрдәкләнгән була. Булырлык түгел дип, бер атна буена операция ясамыйча көтәләр. Ходай гомер биргәч, операция ясыйлар, исән кала. Сул аякны 20 см калдырып бот төбеннән кисәләр. Уң кул кәкре булып төзәлә. Икенче группа инвалидлык биреп санчастьтан кайтаралар.</a:t>
            </a:r>
            <a:r>
              <a:rPr lang="ru-RU" sz="1200" dirty="0">
                <a:latin typeface="Times New Roman" pitchFamily="18" charset="0"/>
                <a:cs typeface="Times New Roman" pitchFamily="18" charset="0"/>
              </a:rPr>
              <a:t> </a:t>
            </a:r>
            <a:r>
              <a:rPr lang="tt-RU" sz="1200" dirty="0">
                <a:latin typeface="Times New Roman" pitchFamily="18" charset="0"/>
                <a:cs typeface="Times New Roman" pitchFamily="18" charset="0"/>
              </a:rPr>
              <a:t>      </a:t>
            </a:r>
          </a:p>
          <a:p>
            <a:pPr marL="0" indent="0" algn="just">
              <a:buNone/>
            </a:pPr>
            <a:r>
              <a:rPr lang="tt-RU" sz="1200" dirty="0">
                <a:latin typeface="Times New Roman" pitchFamily="18" charset="0"/>
                <a:cs typeface="Times New Roman" pitchFamily="18" charset="0"/>
              </a:rPr>
              <a:t>        Әтиләре яраланып сугыштан кайткач та тормышлары бик авыр була. Авыруны тәрбиялисе, аягын һәм кулын дәвалыйсы бар. Роза апа бәләкәй генә булса да, кул арасына керә, эшкә ярый башлый. Гел әтисе янында бөтерелә. Аңа 5-6 яшьләр булганда, әтисенә ияреп колхозга он алырга баралар.Әтисе култык таягы белән генә йөрү сәбәпле, онны бәләкәй кызчык үзе генә күтәреп кайта. Ул бик сөенә, чөнки бәләкәй генә булса да зур эш башкара, әтисенә ярдәм итә. Әтисе терелеп аякка баскач, завферма булып эшли. Ул үз эшен җиренә җиткереп башкара. Аннары балта эшенә өйрәнә, чөнки йортларын, абзар-кураларын рәтлисе була. Үзенекен генә түгел, ә бөтен тирә-юньдәге авыллар аның кулы белән аякка бастырыла. Чөнки Нурулла абый алыштыргысыз балта остасы була. Тормыш алга барган, әкренләп тернәкләнгәннәр. Роза апаның бабасы  үлгәндә умарталарын  киявенә биреп калдыра. Шулай итеп алар умарта тота башлыйлар, хәлле генә яшәп китәләр.</a:t>
            </a:r>
            <a:endParaRPr lang="ru-RU" sz="1200" dirty="0">
              <a:latin typeface="Times New Roman" pitchFamily="18" charset="0"/>
              <a:cs typeface="Times New Roman" pitchFamily="18" charset="0"/>
            </a:endParaRPr>
          </a:p>
        </p:txBody>
      </p:sp>
      <p:pic>
        <p:nvPicPr>
          <p:cNvPr id="1026" name="Picture 2" descr="C:\Users\школа\Desktop\Презентации к 9МАЯ\Хайруллина РН\Роза Нуриевна\Роза Нур 3 001.jpg"/>
          <p:cNvPicPr>
            <a:picLocks noGrp="1" noChangeAspect="1" noChangeArrowheads="1"/>
          </p:cNvPicPr>
          <p:nvPr>
            <p:ph sz="half" idx="1"/>
          </p:nvPr>
        </p:nvPicPr>
        <p:blipFill rotWithShape="1">
          <a:blip r:embed="rId5" cstate="email">
            <a:extLst>
              <a:ext uri="{28A0092B-C50C-407E-A947-70E740481C1C}">
                <a14:useLocalDpi xmlns:a14="http://schemas.microsoft.com/office/drawing/2010/main"/>
              </a:ext>
            </a:extLst>
          </a:blip>
          <a:srcRect/>
          <a:stretch/>
        </p:blipFill>
        <p:spPr bwMode="auto">
          <a:xfrm>
            <a:off x="662524" y="1540145"/>
            <a:ext cx="2822495" cy="37779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4763863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208638"/>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974559" y="5260760"/>
            <a:ext cx="3120347" cy="1249360"/>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Объект 3"/>
          <p:cNvSpPr>
            <a:spLocks noGrp="1"/>
          </p:cNvSpPr>
          <p:nvPr>
            <p:ph sz="half" idx="1"/>
          </p:nvPr>
        </p:nvSpPr>
        <p:spPr>
          <a:xfrm>
            <a:off x="495300" y="332658"/>
            <a:ext cx="4375150" cy="4968552"/>
          </a:xfrm>
        </p:spPr>
        <p:txBody>
          <a:bodyPr>
            <a:noAutofit/>
          </a:bodyPr>
          <a:lstStyle/>
          <a:p>
            <a:pPr marL="0" indent="0" algn="just">
              <a:buNone/>
            </a:pPr>
            <a:r>
              <a:rPr lang="tt-RU" sz="1800" dirty="0">
                <a:latin typeface="Times New Roman" pitchFamily="18" charset="0"/>
                <a:cs typeface="Times New Roman" pitchFamily="18" charset="0"/>
              </a:rPr>
              <a:t>   </a:t>
            </a:r>
            <a:r>
              <a:rPr lang="tt-RU" sz="1600" dirty="0">
                <a:latin typeface="Times New Roman" pitchFamily="18" charset="0"/>
                <a:cs typeface="Times New Roman" pitchFamily="18" charset="0"/>
              </a:rPr>
              <a:t>Роза апа 22 яшьтә кияүгә чыга, ике балага гомер бирәләр. Ләкин тормыш иптәше белән рәхәтләнеп гомер итәргә насыйп булмый, 25 яшьтә үлеп китә. Бәләкәй балаларын әти-әнисе ярдәме белән аякка бастыра, кеше итә. Роза апа тормыш авырлыклары алдында югалып калмый. Бик тырыш, кешедән ким-хур булмыйм дип яши. Алабуга институтын бетерә, гомер буе балаларга белем, тәрбия бирә. 1974 елдан Азнакай ярдәмче мәктәбендә тәрбияче, 1983 елдан математика укытучысы булып лаеклы ялга чыкканчы эшли. Бүгенгесе көндә лаеклы ялда. Балаларына, оныкларына һәм оныкчыкларына үзенең акыллы киңәшләрен биреп матур гына яшәп ята. Ходай аны сәламәтлектән аермасын, хәерле картлык насыйп итсен.</a:t>
            </a:r>
            <a:endParaRPr lang="ru-RU" sz="1600" dirty="0">
              <a:latin typeface="Times New Roman" pitchFamily="18" charset="0"/>
              <a:cs typeface="Times New Roman" pitchFamily="18" charset="0"/>
            </a:endParaRPr>
          </a:p>
        </p:txBody>
      </p:sp>
      <p:pic>
        <p:nvPicPr>
          <p:cNvPr id="2050" name="Picture 2" descr="C:\Users\школа\Desktop\Презентации к 9МАЯ\Хайруллина РН\Роза Нуриевна\РН 001.jpg"/>
          <p:cNvPicPr>
            <a:picLocks noGrp="1" noChangeAspect="1" noChangeArrowheads="1"/>
          </p:cNvPicPr>
          <p:nvPr>
            <p:ph sz="half" idx="2"/>
          </p:nvPr>
        </p:nvPicPr>
        <p:blipFill>
          <a:blip r:embed="rId5" cstate="emai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5733087" y="548680"/>
            <a:ext cx="2784783" cy="22789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1" name="Picture 3" descr="C:\Users\школа\Desktop\Презентации к 9МАЯ\Хайруллина РН\Роза Нуриевна\Роза нур 2 001.jpg"/>
          <p:cNvPicPr>
            <a:picLocks noChangeAspect="1" noChangeArrowheads="1"/>
          </p:cNvPicPr>
          <p:nvPr/>
        </p:nvPicPr>
        <p:blipFill>
          <a:blip r:embed="rId7" cstate="email">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4873439" y="3420877"/>
            <a:ext cx="4737451" cy="28083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3074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in-pic" descr="Картинка 2 из 136781">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2480" y="1484785"/>
            <a:ext cx="9439049" cy="5057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 name="Заголовок 5"/>
          <p:cNvSpPr>
            <a:spLocks noGrp="1"/>
          </p:cNvSpPr>
          <p:nvPr>
            <p:ph type="title"/>
          </p:nvPr>
        </p:nvSpPr>
        <p:spPr/>
        <p:txBody>
          <a:bodyPr/>
          <a:lstStyle/>
          <a:p>
            <a:r>
              <a:rPr lang="ru-RU" b="1" u="sng" dirty="0">
                <a:solidFill>
                  <a:schemeClr val="bg1"/>
                </a:solidFill>
                <a:latin typeface="Times New Roman" pitchFamily="18" charset="0"/>
              </a:rPr>
              <a:t>Вера в будущее</a:t>
            </a:r>
            <a:endParaRPr lang="ru-RU" dirty="0">
              <a:solidFill>
                <a:schemeClr val="bg1"/>
              </a:solidFill>
            </a:endParaRPr>
          </a:p>
        </p:txBody>
      </p:sp>
      <p:sp>
        <p:nvSpPr>
          <p:cNvPr id="7" name="Объект 6"/>
          <p:cNvSpPr>
            <a:spLocks noGrp="1"/>
          </p:cNvSpPr>
          <p:nvPr>
            <p:ph idx="1"/>
          </p:nvPr>
        </p:nvSpPr>
        <p:spPr/>
        <p:txBody>
          <a:bodyPr/>
          <a:lstStyle/>
          <a:p>
            <a:r>
              <a:rPr lang="ru-RU" b="1" dirty="0">
                <a:solidFill>
                  <a:srgbClr val="00FFFF"/>
                </a:solidFill>
              </a:rPr>
              <a:t>“...Почти все верили, что добро победит в войне и честные люди, не жалевшие своей крови, смогут строить хорошую, справедливую жизнь.” </a:t>
            </a:r>
          </a:p>
          <a:p>
            <a:endParaRPr lang="ru-RU" dirty="0"/>
          </a:p>
        </p:txBody>
      </p:sp>
    </p:spTree>
    <p:extLst>
      <p:ext uri="{BB962C8B-B14F-4D97-AF65-F5344CB8AC3E}">
        <p14:creationId xmlns:p14="http://schemas.microsoft.com/office/powerpoint/2010/main" val="38465422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40" y="0"/>
            <a:ext cx="989912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поклонимся.mp3">
            <a:hlinkClick r:id="" action="ppaction://media"/>
          </p:cNvPr>
          <p:cNvPicPr>
            <a:picLocks noRot="1" noChangeAspect="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696517" y="5734051"/>
            <a:ext cx="773906"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277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39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 y="0"/>
            <a:ext cx="100177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0407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94473" y="188640"/>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428498" y="5157194"/>
            <a:ext cx="2534731" cy="1351297"/>
          </a:xfrm>
          <a:prstGeom prst="rect">
            <a:avLst/>
          </a:prstGeom>
          <a:noFill/>
        </p:spPr>
      </p:pic>
      <p:pic>
        <p:nvPicPr>
          <p:cNvPr id="13" name="Picture 2" descr="http://forumsmile.ru/u/5/2/8/528e4f55578d182ee6e800cbabdc7046.png"/>
          <p:cNvPicPr>
            <a:picLocks noChangeAspect="1" noChangeArrowheads="1"/>
          </p:cNvPicPr>
          <p:nvPr/>
        </p:nvPicPr>
        <p:blipFill>
          <a:blip r:embed="rId3" cstate="email">
            <a:clrChange>
              <a:clrFrom>
                <a:srgbClr val="000000">
                  <a:alpha val="0"/>
                </a:srgbClr>
              </a:clrFrom>
              <a:clrTo>
                <a:srgbClr val="000000">
                  <a:alpha val="0"/>
                </a:srgbClr>
              </a:clrTo>
            </a:clrChange>
            <a:lum contrast="40000"/>
            <a:extLst>
              <a:ext uri="{28A0092B-C50C-407E-A947-70E740481C1C}">
                <a14:useLocalDpi xmlns:a14="http://schemas.microsoft.com/office/drawing/2010/main"/>
              </a:ext>
            </a:extLst>
          </a:blip>
          <a:srcRect/>
          <a:stretch>
            <a:fillRect/>
          </a:stretch>
        </p:blipFill>
        <p:spPr bwMode="auto">
          <a:xfrm rot="7829922">
            <a:off x="8919859" y="322418"/>
            <a:ext cx="1318902" cy="894051"/>
          </a:xfrm>
          <a:prstGeom prst="rect">
            <a:avLst/>
          </a:prstGeom>
          <a:noFill/>
        </p:spPr>
      </p:pic>
      <p:pic>
        <p:nvPicPr>
          <p:cNvPr id="14" name="Picture 2" descr="http://forumsmile.ru/u/5/2/8/528e4f55578d182ee6e800cbabdc7046.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2202192">
            <a:off x="8358479" y="56331"/>
            <a:ext cx="1428811" cy="825278"/>
          </a:xfrm>
          <a:prstGeom prst="rect">
            <a:avLst/>
          </a:prstGeom>
          <a:noFill/>
        </p:spPr>
      </p:pic>
      <p:sp>
        <p:nvSpPr>
          <p:cNvPr id="4" name="Заголовок 3"/>
          <p:cNvSpPr>
            <a:spLocks noGrp="1"/>
          </p:cNvSpPr>
          <p:nvPr>
            <p:ph type="title"/>
          </p:nvPr>
        </p:nvSpPr>
        <p:spPr/>
        <p:txBody>
          <a:bodyPr>
            <a:noAutofit/>
          </a:bodyPr>
          <a:lstStyle/>
          <a:p>
            <a:r>
              <a:rPr lang="ru-RU" sz="3200" b="1" dirty="0">
                <a:solidFill>
                  <a:srgbClr val="FF0000"/>
                </a:solidFill>
              </a:rPr>
              <a:t>         </a:t>
            </a:r>
            <a:r>
              <a:rPr lang="ru-RU" sz="3200" b="1" dirty="0" err="1">
                <a:solidFill>
                  <a:srgbClr val="FF0000"/>
                </a:solidFill>
              </a:rPr>
              <a:t>Сәгыйдуллин</a:t>
            </a:r>
            <a:r>
              <a:rPr lang="ru-RU" sz="3200" b="1" dirty="0">
                <a:solidFill>
                  <a:srgbClr val="FF0000"/>
                </a:solidFill>
              </a:rPr>
              <a:t> </a:t>
            </a:r>
            <a:r>
              <a:rPr lang="ru-RU" sz="3200" b="1" dirty="0" err="1">
                <a:solidFill>
                  <a:srgbClr val="FF0000"/>
                </a:solidFill>
              </a:rPr>
              <a:t>Әбүдәс</a:t>
            </a:r>
            <a:r>
              <a:rPr lang="ru-RU" sz="3200" b="1" dirty="0">
                <a:solidFill>
                  <a:srgbClr val="FF0000"/>
                </a:solidFill>
              </a:rPr>
              <a:t> </a:t>
            </a:r>
            <a:r>
              <a:rPr lang="ru-RU" sz="3200" b="1" dirty="0" err="1">
                <a:solidFill>
                  <a:srgbClr val="FF0000"/>
                </a:solidFill>
              </a:rPr>
              <a:t>Сәгыйдулла</a:t>
            </a:r>
            <a:r>
              <a:rPr lang="ru-RU" sz="3200" b="1" dirty="0">
                <a:solidFill>
                  <a:srgbClr val="FF0000"/>
                </a:solidFill>
              </a:rPr>
              <a:t> </a:t>
            </a:r>
            <a:r>
              <a:rPr lang="ru-RU" sz="3200" b="1" dirty="0" err="1">
                <a:solidFill>
                  <a:srgbClr val="FF0000"/>
                </a:solidFill>
              </a:rPr>
              <a:t>улы</a:t>
            </a:r>
            <a:r>
              <a:rPr lang="ru-RU" sz="3200" b="1" dirty="0">
                <a:solidFill>
                  <a:srgbClr val="FF0000"/>
                </a:solidFill>
              </a:rPr>
              <a:t/>
            </a:r>
            <a:br>
              <a:rPr lang="ru-RU" sz="3200" b="1" dirty="0">
                <a:solidFill>
                  <a:srgbClr val="FF0000"/>
                </a:solidFill>
              </a:rPr>
            </a:br>
            <a:r>
              <a:rPr lang="ru-RU" sz="3200" b="1" dirty="0">
                <a:solidFill>
                  <a:srgbClr val="FF0000"/>
                </a:solidFill>
              </a:rPr>
              <a:t> 1924 </a:t>
            </a:r>
            <a:r>
              <a:rPr lang="ru-RU" sz="3200" b="1" dirty="0" err="1">
                <a:solidFill>
                  <a:srgbClr val="FF0000"/>
                </a:solidFill>
              </a:rPr>
              <a:t>елның</a:t>
            </a:r>
            <a:r>
              <a:rPr lang="ru-RU" sz="3200" b="1" dirty="0">
                <a:solidFill>
                  <a:srgbClr val="FF0000"/>
                </a:solidFill>
              </a:rPr>
              <a:t> 1 </a:t>
            </a:r>
            <a:r>
              <a:rPr lang="ru-RU" sz="3200" b="1" dirty="0" err="1">
                <a:solidFill>
                  <a:srgbClr val="FF0000"/>
                </a:solidFill>
              </a:rPr>
              <a:t>июлендә</a:t>
            </a:r>
            <a:r>
              <a:rPr lang="ru-RU" sz="3200" b="1" dirty="0">
                <a:solidFill>
                  <a:srgbClr val="FF0000"/>
                </a:solidFill>
              </a:rPr>
              <a:t> </a:t>
            </a:r>
            <a:r>
              <a:rPr lang="ru-RU" sz="3200" b="1" dirty="0" err="1">
                <a:solidFill>
                  <a:srgbClr val="FF0000"/>
                </a:solidFill>
              </a:rPr>
              <a:t>туган</a:t>
            </a:r>
            <a:endParaRPr lang="ru-RU" sz="3200" b="1" dirty="0">
              <a:solidFill>
                <a:srgbClr val="FF0000"/>
              </a:solidFill>
            </a:endParaRPr>
          </a:p>
        </p:txBody>
      </p:sp>
      <p:sp>
        <p:nvSpPr>
          <p:cNvPr id="5" name="Объект 4"/>
          <p:cNvSpPr>
            <a:spLocks noGrp="1"/>
          </p:cNvSpPr>
          <p:nvPr>
            <p:ph sz="half" idx="1"/>
          </p:nvPr>
        </p:nvSpPr>
        <p:spPr/>
        <p:txBody>
          <a:bodyPr>
            <a:noAutofit/>
          </a:bodyPr>
          <a:lstStyle/>
          <a:p>
            <a:pPr marL="0" indent="0" algn="just">
              <a:buNone/>
            </a:pPr>
            <a:r>
              <a:rPr lang="ru-RU" sz="2000" dirty="0">
                <a:latin typeface="Times New Roman" pitchFamily="18" charset="0"/>
                <a:cs typeface="Times New Roman" pitchFamily="18" charset="0"/>
              </a:rPr>
              <a:t>   </a:t>
            </a:r>
            <a:endParaRPr lang="ru-RU" sz="2000" dirty="0"/>
          </a:p>
        </p:txBody>
      </p:sp>
      <p:sp>
        <p:nvSpPr>
          <p:cNvPr id="6" name="Объект 5"/>
          <p:cNvSpPr>
            <a:spLocks noGrp="1"/>
          </p:cNvSpPr>
          <p:nvPr>
            <p:ph sz="half" idx="2"/>
          </p:nvPr>
        </p:nvSpPr>
        <p:spPr>
          <a:xfrm>
            <a:off x="3236809" y="1484784"/>
            <a:ext cx="6342500" cy="5112568"/>
          </a:xfrm>
        </p:spPr>
        <p:txBody>
          <a:bodyPr>
            <a:noAutofit/>
          </a:bodyPr>
          <a:lstStyle/>
          <a:p>
            <a:pPr marL="0" indent="0" algn="just">
              <a:buNone/>
            </a:pPr>
            <a:r>
              <a:rPr lang="tt-RU" sz="1200" dirty="0">
                <a:latin typeface="Times New Roman" pitchFamily="18" charset="0"/>
                <a:cs typeface="Times New Roman" pitchFamily="18" charset="0"/>
              </a:rPr>
              <a:t>     Сагидуллин Әбүдәс 1924 елның 1 июлендә Азнакай районы Урсай авылы крестьян семьясында дөньяга килә.  10-12 яшьтән ат җигеп колхозда печән,салам, борчак эскертләүгә, җир тырмалауга, сабанчы һөнәрен өйрәнүгә </a:t>
            </a:r>
            <a:r>
              <a:rPr lang="tt-RU" sz="1200" dirty="0" smtClean="0">
                <a:latin typeface="Times New Roman" pitchFamily="18" charset="0"/>
                <a:cs typeface="Times New Roman" pitchFamily="18" charset="0"/>
              </a:rPr>
              <a:t>йөргәннәр</a:t>
            </a:r>
            <a:r>
              <a:rPr lang="tt-RU" sz="1200" dirty="0">
                <a:latin typeface="Times New Roman" pitchFamily="18" charset="0"/>
                <a:cs typeface="Times New Roman" pitchFamily="18" charset="0"/>
              </a:rPr>
              <a:t>. 1940 елда 16 яше тулгач ФЗО га мобилизацияләнгән. Сугыш Ватан чикләренә җиткәндә 1942 елның июнендә Бөгелмә тимер юл ФЗО №10 нчы мәктәбендә вагоннар ремонтлау буенча 5 нче разряд слесарь һөнәрен алып чыга. Шуннан Бөек Ватан сугышына китә.</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Сугыш инвалиды </a:t>
            </a:r>
            <a:r>
              <a:rPr lang="tt-RU" sz="1200" dirty="0" smtClean="0">
                <a:latin typeface="Times New Roman" pitchFamily="18" charset="0"/>
                <a:cs typeface="Times New Roman" pitchFamily="18" charset="0"/>
              </a:rPr>
              <a:t>истәлегеннән: </a:t>
            </a:r>
            <a:r>
              <a:rPr lang="tt-RU" sz="1200" dirty="0">
                <a:latin typeface="Times New Roman" pitchFamily="18" charset="0"/>
                <a:cs typeface="Times New Roman" pitchFamily="18" charset="0"/>
              </a:rPr>
              <a:t>1942 </a:t>
            </a:r>
            <a:r>
              <a:rPr lang="tt-RU" sz="1200" dirty="0" smtClean="0">
                <a:latin typeface="Times New Roman" pitchFamily="18" charset="0"/>
                <a:cs typeface="Times New Roman" pitchFamily="18" charset="0"/>
              </a:rPr>
              <a:t>елның </a:t>
            </a:r>
            <a:r>
              <a:rPr lang="tt-RU" sz="1200" dirty="0">
                <a:latin typeface="Times New Roman" pitchFamily="18" charset="0"/>
                <a:cs typeface="Times New Roman" pitchFamily="18" charset="0"/>
              </a:rPr>
              <a:t>октябрендә Сталинград астында авыр  сугышлар барганда Ватанның язмышы хәл ителгән көннәрдә доброволец булып (броньнән качып) фронтка китә. Ул дала фронтынды 281 укчы полкка караган автоматчы- разведчиклар взводы составында сугыша, аларны кайда кирәк шунда, аерым заданиеләр үтәргә җибәрә торган булганнар. 1943 елның 5 августында Куркский дугада Белград шәһәрен азат иткәндә авыр  яраланып 19 яшьтә  гомерлеккә инвалид булып кала.  Бу көнне Ватаныбыз башкаласы Москва, сугышлар барышында беренче тапкыр Белград һәм Орел шәһәрләрен азат итүчеләр хөрмәтенә  Җиңү салюты  бирелә.</a:t>
            </a:r>
            <a:endParaRPr lang="ru-RU" sz="1200" dirty="0">
              <a:latin typeface="Times New Roman" pitchFamily="18" charset="0"/>
              <a:cs typeface="Times New Roman" pitchFamily="18" charset="0"/>
            </a:endParaRPr>
          </a:p>
          <a:p>
            <a:pPr marL="0" indent="0" algn="just">
              <a:buNone/>
            </a:pPr>
            <a:r>
              <a:rPr lang="tt-RU" sz="1200" dirty="0">
                <a:latin typeface="Times New Roman" pitchFamily="18" charset="0"/>
                <a:cs typeface="Times New Roman" pitchFamily="18" charset="0"/>
              </a:rPr>
              <a:t>    1944 ел гыйнварында аны бамбук култык таякларын шәфкать туташы белән авылына озаталар. Рәхмәт яуган мәрхәмәтле җитәкчеләр аны Тельман исемендәге колхоз идарәсенә учет  эшенә урнаштыралар. Эшкә йөртү өчен ат һәм кешедә билгелиләр. Бу бик тә авыр, газаплы көннәр иде. Кулларда култык таяклары, башта 7 класс авыл мәктәбе. Ничек эшләп, ничек яшәргә? Сорау , җавап юк. 1951 елдан тымытык кичке авыл яшьләре мәктәбен тәмамлап 27 яшьтә Бөгелмәгә укытучылар  институтына укырга керә. Аны  яхшы һәм отличнога гына тәмамлап кайткач, РОНО Зур Сухояш  мәктәбенә директор итеп билгели.</a:t>
            </a:r>
            <a:endParaRPr lang="ru-RU" sz="1200" dirty="0">
              <a:latin typeface="Times New Roman" pitchFamily="18" charset="0"/>
              <a:cs typeface="Times New Roman" pitchFamily="18" charset="0"/>
            </a:endParaRPr>
          </a:p>
          <a:p>
            <a:pPr marL="0" indent="0" algn="just">
              <a:buNone/>
            </a:pPr>
            <a:r>
              <a:rPr lang="tt-RU" sz="1800" dirty="0">
                <a:latin typeface="Times New Roman" pitchFamily="18" charset="0"/>
                <a:cs typeface="Times New Roman" pitchFamily="18" charset="0"/>
              </a:rPr>
              <a:t>  </a:t>
            </a:r>
            <a:r>
              <a:rPr lang="tt-RU" sz="1200" dirty="0">
                <a:latin typeface="Times New Roman" pitchFamily="18" charset="0"/>
                <a:cs typeface="Times New Roman" pitchFamily="18" charset="0"/>
              </a:rPr>
              <a:t>1959 елда Әбүдәс Сагидулловичны бюро  карары белән КПССның Азнакай  районына күчерәләр.</a:t>
            </a:r>
            <a:endParaRPr lang="ru-RU" sz="1200" dirty="0">
              <a:latin typeface="Times New Roman" pitchFamily="18" charset="0"/>
              <a:cs typeface="Times New Roman" pitchFamily="18" charset="0"/>
            </a:endParaRPr>
          </a:p>
          <a:p>
            <a:pPr marL="0" indent="0" algn="just">
              <a:buNone/>
            </a:pPr>
            <a:r>
              <a:rPr lang="ru-RU" sz="1200" dirty="0">
                <a:latin typeface="Times New Roman" pitchFamily="18" charset="0"/>
                <a:cs typeface="Times New Roman" pitchFamily="18" charset="0"/>
              </a:rPr>
              <a:t>    </a:t>
            </a:r>
            <a:r>
              <a:rPr lang="tt-RU" sz="1200" dirty="0">
                <a:latin typeface="Times New Roman" pitchFamily="18" charset="0"/>
                <a:cs typeface="Times New Roman" pitchFamily="18" charset="0"/>
              </a:rPr>
              <a:t>1960 ел августында райкомның беренче секретаре.</a:t>
            </a:r>
            <a:endParaRPr lang="ru-RU" sz="1200" dirty="0">
              <a:latin typeface="Times New Roman" pitchFamily="18" charset="0"/>
              <a:cs typeface="Times New Roman" pitchFamily="18" charset="0"/>
            </a:endParaRPr>
          </a:p>
        </p:txBody>
      </p:sp>
      <p:pic>
        <p:nvPicPr>
          <p:cNvPr id="15" name="Picture 2" descr="C:\Users\школа\Desktop\Презентации к 9МАЯ\вет 2\Абудас 3 001.jpg"/>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06506" y="1333463"/>
            <a:ext cx="2526509" cy="35563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780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906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pPr algn="ctr"/>
            <a:endParaRPr lang="ru-RU">
              <a:solidFill>
                <a:schemeClr val="tx1"/>
              </a:solidFill>
            </a:endParaRPr>
          </a:p>
        </p:txBody>
      </p:sp>
      <p:sp>
        <p:nvSpPr>
          <p:cNvPr id="3" name="Прямоугольник 2"/>
          <p:cNvSpPr/>
          <p:nvPr/>
        </p:nvSpPr>
        <p:spPr>
          <a:xfrm>
            <a:off x="180210" y="223735"/>
            <a:ext cx="9517057"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8" rIns="91434" bIns="45718" rtlCol="0" anchor="ctr"/>
          <a:lstStyle/>
          <a:p>
            <a:r>
              <a:rPr lang="en-US" dirty="0" smtClean="0"/>
              <a:t>http://ru.viptalisman.com/flash/templates/graduate_album/album2/852_small.jpg</a:t>
            </a:r>
            <a:endParaRPr lang="ru-RU" dirty="0"/>
          </a:p>
        </p:txBody>
      </p:sp>
      <p:pic>
        <p:nvPicPr>
          <p:cNvPr id="12" name="Picture 2" descr="http://forumsmile.ru/u/2/f/d/2fd432955c982f0b9b333d8123e9b07f.jpg"/>
          <p:cNvPicPr>
            <a:picLocks noChangeAspect="1" noChangeArrowheads="1"/>
          </p:cNvPicPr>
          <p:nvPr/>
        </p:nvPicPr>
        <p:blipFill>
          <a:blip r:embed="rId2" cstate="email">
            <a:clrChange>
              <a:clrFrom>
                <a:srgbClr val="FFFFFF"/>
              </a:clrFrom>
              <a:clrTo>
                <a:srgbClr val="FFFFFF">
                  <a:alpha val="0"/>
                </a:srgbClr>
              </a:clrTo>
            </a:clrChange>
            <a:lum bright="-10000"/>
            <a:extLst>
              <a:ext uri="{28A0092B-C50C-407E-A947-70E740481C1C}">
                <a14:useLocalDpi xmlns:a14="http://schemas.microsoft.com/office/drawing/2010/main"/>
              </a:ext>
            </a:extLst>
          </a:blip>
          <a:srcRect/>
          <a:stretch>
            <a:fillRect/>
          </a:stretch>
        </p:blipFill>
        <p:spPr bwMode="auto">
          <a:xfrm>
            <a:off x="0" y="5506705"/>
            <a:ext cx="2534731" cy="1351297"/>
          </a:xfrm>
          <a:prstGeom prst="rect">
            <a:avLst/>
          </a:prstGeom>
          <a:noFill/>
        </p:spPr>
      </p:pic>
      <p:sp>
        <p:nvSpPr>
          <p:cNvPr id="4" name="Заголовок 3"/>
          <p:cNvSpPr>
            <a:spLocks noGrp="1"/>
          </p:cNvSpPr>
          <p:nvPr>
            <p:ph type="title"/>
          </p:nvPr>
        </p:nvSpPr>
        <p:spPr/>
        <p:txBody>
          <a:bodyPr>
            <a:noAutofit/>
          </a:bodyPr>
          <a:lstStyle/>
          <a:p>
            <a:r>
              <a:rPr lang="ru-RU" sz="2800" dirty="0">
                <a:solidFill>
                  <a:srgbClr val="FF0000"/>
                </a:solidFill>
              </a:rPr>
              <a:t>         </a:t>
            </a:r>
          </a:p>
        </p:txBody>
      </p:sp>
      <p:sp>
        <p:nvSpPr>
          <p:cNvPr id="5" name="Объект 4"/>
          <p:cNvSpPr>
            <a:spLocks noGrp="1"/>
          </p:cNvSpPr>
          <p:nvPr>
            <p:ph idx="1"/>
          </p:nvPr>
        </p:nvSpPr>
        <p:spPr>
          <a:xfrm>
            <a:off x="3860880" y="404665"/>
            <a:ext cx="5718429" cy="5976664"/>
          </a:xfrm>
        </p:spPr>
        <p:txBody>
          <a:bodyPr>
            <a:noAutofit/>
          </a:bodyPr>
          <a:lstStyle/>
          <a:p>
            <a:pPr marL="0" indent="0" algn="just">
              <a:buNone/>
            </a:pPr>
            <a:r>
              <a:rPr lang="tt-RU" sz="1100" dirty="0">
                <a:latin typeface="Times New Roman" pitchFamily="18" charset="0"/>
                <a:cs typeface="Times New Roman" pitchFamily="18" charset="0"/>
              </a:rPr>
              <a:t>Предприятияләр белән бәйләнештә булу өчен укытучылар билгеләнә, алар кайда күпме яшьләр урта белемсез, бу уку елында ничә кеше килә, укучыларга шартлар тудыру, аларга льготалар һ.б. турында зур аңлатма  эшләре алып  барыла. Нәтиҗә яхшы була- йөзәрләп  гаризалар килә башлый. Класс- комплектлар арта. НГДУ җитәкчеләре  ярдәмендә  башта бер баракны , аннан күршедә  ОРС конторасы урнашкан баракны  класслар итеп җиһазлыйлар. Укучылар саны ел саен арта. 1960 елда 50-60  кына булган булса, инде 1965 елларда 600-700гә  җитә, күршедә  СУ-856 урнашкан баракны да класслар итеп   җиһазлыйлар. Физика, химия кабинетлары, лабораторияләр өчен бүлмә һәм  библиотека да эшли башлады. Һәр елны эштән аерылмыйча укып һәр елны 110-130 егетләр һәм кызлар өлгергәнлек аттестатларына ия булалар, куаныч- шатлыклары белән уртаклаштылар. Шунда ук гаилә белән укучылар да  булды. Аларның  күпләре  махсус урта һәм  югары уку йортларын  уңышлы тәмамлап,  җитәкче,  җаваплы  эшләрдә үзләрен күрсәттеләр.</a:t>
            </a:r>
            <a:endParaRPr lang="ru-RU" sz="1100" dirty="0">
              <a:latin typeface="Times New Roman" pitchFamily="18" charset="0"/>
              <a:cs typeface="Times New Roman" pitchFamily="18" charset="0"/>
            </a:endParaRPr>
          </a:p>
          <a:p>
            <a:pPr marL="0" indent="0" algn="just">
              <a:buNone/>
            </a:pPr>
            <a:r>
              <a:rPr lang="ru-RU" sz="1100" dirty="0">
                <a:latin typeface="Times New Roman" pitchFamily="18" charset="0"/>
                <a:cs typeface="Times New Roman" pitchFamily="18" charset="0"/>
              </a:rPr>
              <a:t>    </a:t>
            </a:r>
            <a:r>
              <a:rPr lang="tt-RU" sz="1100" dirty="0">
                <a:latin typeface="Times New Roman" pitchFamily="18" charset="0"/>
                <a:cs typeface="Times New Roman" pitchFamily="18" charset="0"/>
              </a:rPr>
              <a:t>  Тагын бер яңалык- предприятияләр дә башлангыч белеме дә төгәлләнмәгән яшьләрнең  барлыгы ачыкланып, алар өчен, аларга 7 класс белемне тизләтелгән уку класслары ачып  биш семестрда төгәлләү бурычы да хәл ителә. Алар аннан 8 классларга кабул ителделәр. Эшче яшьләрнең теләкләрен искә алып, кичке мәктәп каршысында махсус урта мәктәпләргә һәм институтларга  укырга керү  өчен урта белемле 40 һәм 7 класс белемле 60 кешедән 3 группа хәзерлек курслары ачыла. Аларда  математика, физика, рус теле буенча 6 ай эчендә атнага 2 көн  4-5  сәгат</a:t>
            </a:r>
            <a:r>
              <a:rPr lang="ru-RU" sz="1100" dirty="0">
                <a:latin typeface="Times New Roman" pitchFamily="18" charset="0"/>
                <a:cs typeface="Times New Roman" pitchFamily="18" charset="0"/>
              </a:rPr>
              <a:t>ь</a:t>
            </a:r>
            <a:r>
              <a:rPr lang="tt-RU" sz="1100" dirty="0">
                <a:latin typeface="Times New Roman" pitchFamily="18" charset="0"/>
                <a:cs typeface="Times New Roman" pitchFamily="18" charset="0"/>
              </a:rPr>
              <a:t> дәресләр бара. Курсларны уңышлы төгәлләгәч, Лениногроск нефть техникумы дирекциясе белән сөйләшеп,  керү имтиханнары була һәм шулай итеп Азнакайда  техникумның филиалы эшли башлый.</a:t>
            </a:r>
            <a:endParaRPr lang="ru-RU" sz="1100" dirty="0">
              <a:latin typeface="Times New Roman" pitchFamily="18" charset="0"/>
              <a:cs typeface="Times New Roman" pitchFamily="18" charset="0"/>
            </a:endParaRPr>
          </a:p>
          <a:p>
            <a:pPr marL="0" indent="0" algn="just">
              <a:buNone/>
            </a:pPr>
            <a:r>
              <a:rPr lang="tt-RU" sz="1100" dirty="0">
                <a:latin typeface="Times New Roman" pitchFamily="18" charset="0"/>
                <a:cs typeface="Times New Roman" pitchFamily="18" charset="0"/>
              </a:rPr>
              <a:t>     Эшче яшьләрнең  белемгә омтылышы зур булуын искә алып, Азнакайда типовой ШРМ төзү  мәсьәләсен  хәл итү өчен берничә мәртәбә  совнархозга (председателе Мингараев) НГДУ начальнигы  Халабердага мөрәҗәгать итеп сорауны нигезләп,  хатлар язылды. Ниһаять бу мәсьәлә дә  хәл ителде. Азнакайда  типовой ШРМ төзү 1968 елны титулга кертелә. һәм  ул алдагы  елларда төзелеп, анда эшче яшьләр мәктәбе дә , кичке техникум да урнаштырыла.  Хәзер бу  бинада 5 мәктәп  урнашып эшләп ята.</a:t>
            </a:r>
            <a:endParaRPr lang="ru-RU" sz="1100" dirty="0">
              <a:latin typeface="Times New Roman" pitchFamily="18" charset="0"/>
              <a:cs typeface="Times New Roman" pitchFamily="18" charset="0"/>
            </a:endParaRPr>
          </a:p>
          <a:p>
            <a:pPr marL="0" indent="0" algn="just">
              <a:buNone/>
            </a:pPr>
            <a:r>
              <a:rPr lang="ru-RU" sz="1100" dirty="0">
                <a:latin typeface="Times New Roman" pitchFamily="18" charset="0"/>
                <a:cs typeface="Times New Roman" pitchFamily="18" charset="0"/>
              </a:rPr>
              <a:t> </a:t>
            </a:r>
            <a:r>
              <a:rPr lang="tt-RU" sz="1100" dirty="0">
                <a:latin typeface="Times New Roman" pitchFamily="18" charset="0"/>
                <a:cs typeface="Times New Roman" pitchFamily="18" charset="0"/>
              </a:rPr>
              <a:t>  Эшче яшьләр мәктәбен тәмамлап,  бик күпләр махсус урта һәм югары  уку  йортларында  диплом алып  җитәкче инженерлар, мастерлар булып үсәләр, нефть промышленностен үстерүдә зур өлеш кертәләр. </a:t>
            </a:r>
            <a:endParaRPr lang="ru-RU" sz="1100" dirty="0">
              <a:latin typeface="Times New Roman" pitchFamily="18" charset="0"/>
              <a:cs typeface="Times New Roman" pitchFamily="18" charset="0"/>
            </a:endParaRPr>
          </a:p>
          <a:p>
            <a:pPr marL="0" indent="0" algn="just">
              <a:buNone/>
            </a:pPr>
            <a:r>
              <a:rPr lang="tt-RU" sz="1100" dirty="0">
                <a:latin typeface="Times New Roman" pitchFamily="18" charset="0"/>
                <a:cs typeface="Times New Roman" pitchFamily="18" charset="0"/>
              </a:rPr>
              <a:t>                 (Әбүдәс Сәгыйдуллин ШРМның элекке директоры истәлегеннән).</a:t>
            </a:r>
            <a:endParaRPr lang="ru-RU" sz="1100" dirty="0">
              <a:latin typeface="Times New Roman" pitchFamily="18" charset="0"/>
              <a:cs typeface="Times New Roman" pitchFamily="18" charset="0"/>
            </a:endParaRPr>
          </a:p>
          <a:p>
            <a:pPr marL="0" indent="0" algn="just">
              <a:buNone/>
            </a:pPr>
            <a:r>
              <a:rPr lang="en-US" sz="1200" dirty="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
        <p:nvSpPr>
          <p:cNvPr id="7" name="Текст 6"/>
          <p:cNvSpPr>
            <a:spLocks noGrp="1"/>
          </p:cNvSpPr>
          <p:nvPr>
            <p:ph type="body" sz="half" idx="2"/>
          </p:nvPr>
        </p:nvSpPr>
        <p:spPr/>
        <p:txBody>
          <a:bodyPr/>
          <a:lstStyle/>
          <a:p>
            <a:endParaRPr lang="ru-RU" dirty="0"/>
          </a:p>
        </p:txBody>
      </p:sp>
      <p:pic>
        <p:nvPicPr>
          <p:cNvPr id="4099" name="Picture 3" descr="C:\Users\школа\Desktop\Презентации к 9МАЯ\вет 2\Абудас 2 001.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72482" y="332656"/>
            <a:ext cx="3277342" cy="19833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5" name="Picture 2" descr="C:\Users\школа\Desktop\Презентации к 9МАЯ\вет 2\Абудас 001.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rot="401293">
            <a:off x="896550" y="2420890"/>
            <a:ext cx="2257334" cy="32441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945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Картинка 363 из 104647">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
            <a:ext cx="9906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8431112"/>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1852</TotalTime>
  <Words>6996</Words>
  <Application>Microsoft Office PowerPoint</Application>
  <PresentationFormat>Лист A4 (210x297 мм)</PresentationFormat>
  <Paragraphs>258</Paragraphs>
  <Slides>60</Slides>
  <Notes>10</Notes>
  <HiddenSlides>0</HiddenSlides>
  <MMClips>2</MMClips>
  <ScaleCrop>false</ScaleCrop>
  <HeadingPairs>
    <vt:vector size="4" baseType="variant">
      <vt:variant>
        <vt:lpstr>Тема</vt:lpstr>
      </vt:variant>
      <vt:variant>
        <vt:i4>1</vt:i4>
      </vt:variant>
      <vt:variant>
        <vt:lpstr>Заголовки слайдов</vt:lpstr>
      </vt:variant>
      <vt:variant>
        <vt:i4>60</vt:i4>
      </vt:variant>
    </vt:vector>
  </HeadingPairs>
  <TitlesOfParts>
    <vt:vector size="61" baseType="lpstr">
      <vt:lpstr>Тема Office</vt:lpstr>
      <vt:lpstr>Презентация PowerPoint</vt:lpstr>
      <vt:lpstr>Презентация PowerPoint</vt:lpstr>
      <vt:lpstr>Участники            ВОВ</vt:lpstr>
      <vt:lpstr>          Майленов Габделхак Закиевич 1920 г.р.</vt:lpstr>
      <vt:lpstr>          </vt:lpstr>
      <vt:lpstr>Презентация PowerPoint</vt:lpstr>
      <vt:lpstr>         Сәгыйдуллин Әбүдәс Сәгыйдулла улы  1924 елның 1 июлендә туган</vt:lpstr>
      <vt:lpstr>         </vt:lpstr>
      <vt:lpstr>Презентация PowerPoint</vt:lpstr>
      <vt:lpstr>          Закиров Вали Закирович                   29 апреля 1922 г.р.</vt:lpstr>
      <vt:lpstr>         </vt:lpstr>
      <vt:lpstr>Презентация PowerPoint</vt:lpstr>
      <vt:lpstr>Презентация PowerPoint</vt:lpstr>
      <vt:lpstr>          Латыпова Хадича Латыповна              3 января 1925 года </vt:lpstr>
      <vt:lpstr>Презентация PowerPoint</vt:lpstr>
      <vt:lpstr>Презентация PowerPoint</vt:lpstr>
      <vt:lpstr>Габдракипова Мөгелсем Шафик кызы 1927 елның 7 сентябрендә туган</vt:lpstr>
      <vt:lpstr>Презентация PowerPoint</vt:lpstr>
      <vt:lpstr>Презентация PowerPoint</vt:lpstr>
      <vt:lpstr> Хәйруллина Тәнзилә Сагыйр кызы     1931 елның 13 сентябрендә туган</vt:lpstr>
      <vt:lpstr>Презентация PowerPoint</vt:lpstr>
      <vt:lpstr>Презентация PowerPoint</vt:lpstr>
      <vt:lpstr> Шакирова Роза Миназовна   13 февраля 1931 г.р. </vt:lpstr>
      <vt:lpstr>Презентация PowerPoint</vt:lpstr>
      <vt:lpstr>Сахиуллина Музаккира Сахиевна 20 января 1931 г. р.</vt:lpstr>
      <vt:lpstr>Презентация PowerPoint</vt:lpstr>
      <vt:lpstr>Презентация PowerPoint</vt:lpstr>
      <vt:lpstr>Антонова Мунзия Закировна 27 мая  1931 г.р. </vt:lpstr>
      <vt:lpstr>       После военные годы </vt:lpstr>
      <vt:lpstr>Презентация PowerPoint</vt:lpstr>
      <vt:lpstr>Презентация PowerPoint</vt:lpstr>
      <vt:lpstr>Рамазанова Вазифа Султановна 5 августа 1935г.р.</vt:lpstr>
      <vt:lpstr>Презентация PowerPoint</vt:lpstr>
      <vt:lpstr>Презентация PowerPoint</vt:lpstr>
      <vt:lpstr>                                              Сафиуллин Фагим Димухаметович                                  15 июня 1931 г.р. </vt:lpstr>
      <vt:lpstr>Презентация PowerPoint</vt:lpstr>
      <vt:lpstr>Азнакаевская школа- интернат 1977г</vt:lpstr>
      <vt:lpstr>Презентация PowerPoint</vt:lpstr>
      <vt:lpstr>Хафизова Нина Назиповна   10 января 1940 г.р.</vt:lpstr>
      <vt:lpstr>Презентация PowerPoint</vt:lpstr>
      <vt:lpstr>Презентация PowerPoint</vt:lpstr>
      <vt:lpstr>Кокорина Гульгина Разиевна  2 ноября 1936 г.р.</vt:lpstr>
      <vt:lpstr>Презентация PowerPoint</vt:lpstr>
      <vt:lpstr>Презентация PowerPoint</vt:lpstr>
      <vt:lpstr>Ахметшина Азгария Самигулловна 10 августа 1941 г.р.</vt:lpstr>
      <vt:lpstr>Презентация PowerPoint</vt:lpstr>
      <vt:lpstr>Презентация PowerPoint</vt:lpstr>
      <vt:lpstr> Хакимова Ляля Садыковна 16 июня 1939 г. р. </vt:lpstr>
      <vt:lpstr>Во время экзамена.</vt:lpstr>
      <vt:lpstr>Презентация PowerPoint</vt:lpstr>
      <vt:lpstr>Гараева Флера Таки кызы 1942 елның 7 февралендә туган</vt:lpstr>
      <vt:lpstr>Презентация PowerPoint</vt:lpstr>
      <vt:lpstr>Презентация PowerPoint</vt:lpstr>
      <vt:lpstr>Мөхсинова Мөзәянә Садртдин кызы 1942 елның 21 августында туган</vt:lpstr>
      <vt:lpstr>Презентация PowerPoint</vt:lpstr>
      <vt:lpstr>Презентация PowerPoint</vt:lpstr>
      <vt:lpstr>Хәйруллина Роза Нури кызы 1944 елның 12 февралендә туган</vt:lpstr>
      <vt:lpstr>Презентация PowerPoint</vt:lpstr>
      <vt:lpstr>Вера в будущее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Салагаева</dc:creator>
  <cp:lastModifiedBy>2013</cp:lastModifiedBy>
  <cp:revision>136</cp:revision>
  <dcterms:created xsi:type="dcterms:W3CDTF">2013-11-25T16:17:37Z</dcterms:created>
  <dcterms:modified xsi:type="dcterms:W3CDTF">2015-10-02T06:44:56Z</dcterms:modified>
</cp:coreProperties>
</file>